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6" r:id="rId2"/>
    <p:sldId id="258" r:id="rId3"/>
    <p:sldId id="257" r:id="rId4"/>
    <p:sldId id="289" r:id="rId5"/>
    <p:sldId id="259" r:id="rId6"/>
    <p:sldId id="260" r:id="rId7"/>
    <p:sldId id="261" r:id="rId8"/>
    <p:sldId id="262" r:id="rId9"/>
    <p:sldId id="264" r:id="rId10"/>
    <p:sldId id="265" r:id="rId11"/>
    <p:sldId id="281" r:id="rId12"/>
    <p:sldId id="290" r:id="rId13"/>
    <p:sldId id="292" r:id="rId14"/>
    <p:sldId id="293" r:id="rId15"/>
    <p:sldId id="266" r:id="rId16"/>
    <p:sldId id="263" r:id="rId17"/>
    <p:sldId id="267" r:id="rId18"/>
    <p:sldId id="268" r:id="rId19"/>
    <p:sldId id="269" r:id="rId20"/>
    <p:sldId id="270" r:id="rId21"/>
    <p:sldId id="291" r:id="rId22"/>
    <p:sldId id="271" r:id="rId23"/>
    <p:sldId id="282" r:id="rId24"/>
    <p:sldId id="283" r:id="rId25"/>
    <p:sldId id="272" r:id="rId26"/>
    <p:sldId id="273" r:id="rId27"/>
    <p:sldId id="274" r:id="rId28"/>
    <p:sldId id="285" r:id="rId29"/>
    <p:sldId id="275" r:id="rId30"/>
    <p:sldId id="276" r:id="rId31"/>
    <p:sldId id="278" r:id="rId32"/>
    <p:sldId id="279" r:id="rId33"/>
    <p:sldId id="286" r:id="rId34"/>
    <p:sldId id="287" r:id="rId35"/>
    <p:sldId id="288" r:id="rId36"/>
    <p:sldId id="280" r:id="rId3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8" autoAdjust="0"/>
    <p:restoredTop sz="94660"/>
  </p:normalViewPr>
  <p:slideViewPr>
    <p:cSldViewPr>
      <p:cViewPr>
        <p:scale>
          <a:sx n="90" d="100"/>
          <a:sy n="90" d="100"/>
        </p:scale>
        <p:origin x="-630" y="-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0379FF-088E-4AB8-A895-E5DB524B4101}" type="doc">
      <dgm:prSet loTypeId="urn:microsoft.com/office/officeart/2005/8/layout/h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AD6BA9E5-30BE-4E16-9D47-462E134463B4}">
      <dgm:prSet phldrT="[文本]"/>
      <dgm:spPr/>
      <dgm:t>
        <a:bodyPr/>
        <a:lstStyle/>
        <a:p>
          <a:r>
            <a:rPr lang="zh-CN" altLang="en-US" b="1" dirty="0" smtClean="0">
              <a:latin typeface="华文中宋" pitchFamily="2" charset="-122"/>
              <a:ea typeface="华文中宋" pitchFamily="2" charset="-122"/>
            </a:rPr>
            <a:t>自信</a:t>
          </a:r>
          <a:endParaRPr lang="zh-CN" altLang="en-US" b="1" dirty="0">
            <a:latin typeface="华文中宋" pitchFamily="2" charset="-122"/>
            <a:ea typeface="华文中宋" pitchFamily="2" charset="-122"/>
          </a:endParaRPr>
        </a:p>
      </dgm:t>
    </dgm:pt>
    <dgm:pt modelId="{D2063F81-EF17-4C4C-92F6-CAB888656818}" type="parTrans" cxnId="{DC56FAE4-FC39-451D-BE4D-1B86D6B594E8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18F340AA-C24F-4CC0-9BB2-DFE507EAB750}" type="sibTrans" cxnId="{DC56FAE4-FC39-451D-BE4D-1B86D6B594E8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2FBACCA5-1DBF-42F9-A0D2-3E3D73949916}">
      <dgm:prSet phldrT="[文本]" custT="1"/>
      <dgm:spPr/>
      <dgm:t>
        <a:bodyPr/>
        <a:lstStyle/>
        <a:p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相信自己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540A9D62-2ED6-4842-ADD6-D7C0D6656162}" type="parTrans" cxnId="{02A51880-0931-47D8-99E2-CB407BCE4E7A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F97961B1-85E2-4B4D-91AB-495365BDFFAC}" type="sibTrans" cxnId="{02A51880-0931-47D8-99E2-CB407BCE4E7A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9FACDFC2-3A4B-4225-89B6-8293E1CAFD7D}">
      <dgm:prSet phldrT="[文本]" custT="1"/>
      <dgm:spPr/>
      <dgm:t>
        <a:bodyPr/>
        <a:lstStyle/>
        <a:p>
          <a:r>
            <a:rPr lang="zh-CN" altLang="en-US" sz="1600" smtClean="0">
              <a:latin typeface="宋体" pitchFamily="2" charset="-122"/>
              <a:ea typeface="宋体" pitchFamily="2" charset="-122"/>
            </a:rPr>
            <a:t>相信可以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967420F7-1FA1-4867-A25E-EC7557406BC3}" type="parTrans" cxnId="{23DFDFA7-3194-467B-871D-0D41AFBBCFE0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7D94AD36-D54B-49AD-AC1A-0BCD0365EBF5}" type="sibTrans" cxnId="{23DFDFA7-3194-467B-871D-0D41AFBBCFE0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2BEA3C5D-E186-435B-B515-3C25C7713DF0}">
      <dgm:prSet phldrT="[文本]"/>
      <dgm:spPr/>
      <dgm:t>
        <a:bodyPr/>
        <a:lstStyle/>
        <a:p>
          <a:r>
            <a:rPr lang="zh-CN" altLang="en-US" b="1" smtClean="0">
              <a:latin typeface="华文中宋" pitchFamily="2" charset="-122"/>
              <a:ea typeface="华文中宋" pitchFamily="2" charset="-122"/>
            </a:rPr>
            <a:t>安静</a:t>
          </a:r>
          <a:endParaRPr lang="zh-CN" altLang="en-US" b="1" dirty="0">
            <a:latin typeface="华文中宋" pitchFamily="2" charset="-122"/>
            <a:ea typeface="华文中宋" pitchFamily="2" charset="-122"/>
          </a:endParaRPr>
        </a:p>
      </dgm:t>
    </dgm:pt>
    <dgm:pt modelId="{F1A8DAF6-063E-41E3-A46A-B39693A027C8}" type="parTrans" cxnId="{CD8630A3-8DA3-43C1-A9BF-939FBB8B97AA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3B062832-5EAA-411D-A90D-8B7C66817943}" type="sibTrans" cxnId="{CD8630A3-8DA3-43C1-A9BF-939FBB8B97AA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BA9AC6AA-50EF-426F-9CA9-1637F90F419B}">
      <dgm:prSet phldrT="[文本]" custT="1"/>
      <dgm:spPr/>
      <dgm:t>
        <a:bodyPr/>
        <a:lstStyle/>
        <a:p>
          <a:r>
            <a:rPr lang="zh-CN" altLang="en-US" sz="1600" smtClean="0">
              <a:latin typeface="宋体" pitchFamily="2" charset="-122"/>
              <a:ea typeface="宋体" pitchFamily="2" charset="-122"/>
            </a:rPr>
            <a:t>杜绝浮躁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FD80CBC0-3A9E-4D77-926E-A90D52F95400}" type="parTrans" cxnId="{6B8880D4-9293-4A85-9545-0860E632DD71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B84C1AAB-8B3C-4994-9FD6-AC8232E2E215}" type="sibTrans" cxnId="{6B8880D4-9293-4A85-9545-0860E632DD71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B1BADE28-31D3-4C71-AA04-C31978E8FD09}">
      <dgm:prSet phldrT="[文本]" custT="1"/>
      <dgm:spPr/>
      <dgm:t>
        <a:bodyPr/>
        <a:lstStyle/>
        <a:p>
          <a:r>
            <a:rPr lang="zh-CN" altLang="en-US" sz="1600" smtClean="0">
              <a:latin typeface="宋体" pitchFamily="2" charset="-122"/>
              <a:ea typeface="宋体" pitchFamily="2" charset="-122"/>
            </a:rPr>
            <a:t>平心静气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D7FD46EF-D999-4494-8D7D-BF92C68F6B63}" type="parTrans" cxnId="{3A4D8DE9-A2F9-4450-A4E6-BBFB8CC6532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291E4C26-2660-45AC-8C72-31992943BFD7}" type="sibTrans" cxnId="{3A4D8DE9-A2F9-4450-A4E6-BBFB8CC6532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2C9D3549-55FF-4ADA-8336-8C9DB5C17672}">
      <dgm:prSet phldrT="[文本]"/>
      <dgm:spPr/>
      <dgm:t>
        <a:bodyPr/>
        <a:lstStyle/>
        <a:p>
          <a:r>
            <a:rPr lang="zh-CN" altLang="en-US" b="1" smtClean="0">
              <a:latin typeface="华文中宋" pitchFamily="2" charset="-122"/>
              <a:ea typeface="华文中宋" pitchFamily="2" charset="-122"/>
            </a:rPr>
            <a:t>认真</a:t>
          </a:r>
          <a:endParaRPr lang="zh-CN" altLang="en-US" b="1" dirty="0">
            <a:latin typeface="华文中宋" pitchFamily="2" charset="-122"/>
            <a:ea typeface="华文中宋" pitchFamily="2" charset="-122"/>
          </a:endParaRPr>
        </a:p>
      </dgm:t>
    </dgm:pt>
    <dgm:pt modelId="{6EB8D0AB-9D41-41C0-8E12-4F258EC2A1D5}" type="parTrans" cxnId="{B55769BB-F736-470D-8861-BAAEE688577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D2BBEE98-06EE-401D-949F-649F8D8F7835}" type="sibTrans" cxnId="{B55769BB-F736-470D-8861-BAAEE688577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523B8710-8F28-4151-99C3-D89A003E589E}">
      <dgm:prSet phldrT="[文本]" custT="1"/>
      <dgm:spPr/>
      <dgm:t>
        <a:bodyPr/>
        <a:lstStyle/>
        <a:p>
          <a:r>
            <a:rPr lang="zh-CN" altLang="en-US" sz="1600" smtClean="0">
              <a:latin typeface="宋体" pitchFamily="2" charset="-122"/>
              <a:ea typeface="宋体" pitchFamily="2" charset="-122"/>
            </a:rPr>
            <a:t>全神贯注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D85F2CE6-BE7F-4008-AAFC-5F0D12449057}" type="parTrans" cxnId="{78A0B404-1601-41DB-975B-DA09225432F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5508845D-F443-45B7-8D2B-840BD91BFCC8}" type="sibTrans" cxnId="{78A0B404-1601-41DB-975B-DA09225432F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14F96BD4-425E-4FF9-B497-877B204AFCC6}">
      <dgm:prSet phldrT="[文本]" custT="1"/>
      <dgm:spPr/>
      <dgm:t>
        <a:bodyPr/>
        <a:lstStyle/>
        <a:p>
          <a:r>
            <a:rPr lang="zh-CN" altLang="en-US" sz="1600" smtClean="0">
              <a:latin typeface="宋体" pitchFamily="2" charset="-122"/>
              <a:ea typeface="宋体" pitchFamily="2" charset="-122"/>
            </a:rPr>
            <a:t>等待突破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2C2F7719-F0C7-46C1-8A85-3450C3338C09}" type="parTrans" cxnId="{6904E254-4BE2-4C17-B41C-5C0577C5748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7DFD9E11-E0EE-45EB-83ED-68245D816AA2}" type="sibTrans" cxnId="{6904E254-4BE2-4C17-B41C-5C0577C5748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F4AEAE58-CE97-4362-B5F0-D54F6958F700}">
      <dgm:prSet phldrT="[文本]"/>
      <dgm:spPr/>
      <dgm:t>
        <a:bodyPr/>
        <a:lstStyle/>
        <a:p>
          <a:r>
            <a:rPr lang="zh-CN" altLang="en-US" b="1" smtClean="0">
              <a:latin typeface="华文中宋" pitchFamily="2" charset="-122"/>
              <a:ea typeface="华文中宋" pitchFamily="2" charset="-122"/>
            </a:rPr>
            <a:t>专注</a:t>
          </a:r>
          <a:endParaRPr lang="zh-CN" altLang="en-US" b="1" dirty="0">
            <a:latin typeface="华文中宋" pitchFamily="2" charset="-122"/>
            <a:ea typeface="华文中宋" pitchFamily="2" charset="-122"/>
          </a:endParaRPr>
        </a:p>
      </dgm:t>
    </dgm:pt>
    <dgm:pt modelId="{6461E791-6ACB-4C07-B861-14F6706997B7}" type="parTrans" cxnId="{212D962A-1780-478B-9E00-37FEF1D5CD54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99D61583-3592-4A63-9DAD-103E9899F0F9}" type="sibTrans" cxnId="{212D962A-1780-478B-9E00-37FEF1D5CD54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460FA845-ACDE-42D6-BA86-25F4C99293DF}">
      <dgm:prSet custT="1"/>
      <dgm:spPr/>
      <dgm:t>
        <a:bodyPr/>
        <a:lstStyle/>
        <a:p>
          <a:r>
            <a:rPr lang="zh-CN" altLang="en-US" sz="1600" smtClean="0">
              <a:latin typeface="宋体" pitchFamily="2" charset="-122"/>
              <a:ea typeface="宋体" pitchFamily="2" charset="-122"/>
            </a:rPr>
            <a:t>严肃对待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9E2AC686-F784-4E0C-BE6F-347E3B0ECE7F}" type="parTrans" cxnId="{11B251DF-39CF-4D4F-91D7-8EF44A80F78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AF1ED9DF-704C-4A4B-9E67-246B0EB98400}" type="sibTrans" cxnId="{11B251DF-39CF-4D4F-91D7-8EF44A80F78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0C7F6490-2A61-4205-98E7-9D1127F7F34B}">
      <dgm:prSet custT="1"/>
      <dgm:spPr/>
      <dgm:t>
        <a:bodyPr/>
        <a:lstStyle/>
        <a:p>
          <a:r>
            <a:rPr lang="zh-CN" altLang="en-US" sz="1600" smtClean="0">
              <a:latin typeface="宋体" pitchFamily="2" charset="-122"/>
              <a:ea typeface="宋体" pitchFamily="2" charset="-122"/>
            </a:rPr>
            <a:t>仔细回忆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5F4D7DAB-B8B5-4254-8E2B-34E306131346}" type="parTrans" cxnId="{C9A429D9-CFED-4D61-A7DD-D9BF7F06711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3194AC79-F9E7-4E34-BB71-30A9DFC2C537}" type="sibTrans" cxnId="{C9A429D9-CFED-4D61-A7DD-D9BF7F06711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598E1F3A-2084-49BE-A19A-2AC11DC04C42}" type="pres">
      <dgm:prSet presAssocID="{E90379FF-088E-4AB8-A895-E5DB524B41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E0F1738-72AD-4108-81D6-E48D197A718D}" type="pres">
      <dgm:prSet presAssocID="{E90379FF-088E-4AB8-A895-E5DB524B4101}" presName="tSp" presStyleCnt="0"/>
      <dgm:spPr/>
      <dgm:t>
        <a:bodyPr/>
        <a:lstStyle/>
        <a:p>
          <a:endParaRPr lang="zh-CN" altLang="en-US"/>
        </a:p>
      </dgm:t>
    </dgm:pt>
    <dgm:pt modelId="{D3CDD22E-2CD5-4871-8448-59612137F247}" type="pres">
      <dgm:prSet presAssocID="{E90379FF-088E-4AB8-A895-E5DB524B4101}" presName="bSp" presStyleCnt="0"/>
      <dgm:spPr/>
      <dgm:t>
        <a:bodyPr/>
        <a:lstStyle/>
        <a:p>
          <a:endParaRPr lang="zh-CN" altLang="en-US"/>
        </a:p>
      </dgm:t>
    </dgm:pt>
    <dgm:pt modelId="{16C2D094-06C4-4C9A-B88F-57D429127E4A}" type="pres">
      <dgm:prSet presAssocID="{E90379FF-088E-4AB8-A895-E5DB524B4101}" presName="process" presStyleCnt="0"/>
      <dgm:spPr/>
      <dgm:t>
        <a:bodyPr/>
        <a:lstStyle/>
        <a:p>
          <a:endParaRPr lang="zh-CN" altLang="en-US"/>
        </a:p>
      </dgm:t>
    </dgm:pt>
    <dgm:pt modelId="{91EC2398-B83D-460E-AB0E-ED05A4051ABF}" type="pres">
      <dgm:prSet presAssocID="{AD6BA9E5-30BE-4E16-9D47-462E134463B4}" presName="composite1" presStyleCnt="0"/>
      <dgm:spPr/>
      <dgm:t>
        <a:bodyPr/>
        <a:lstStyle/>
        <a:p>
          <a:endParaRPr lang="zh-CN" altLang="en-US"/>
        </a:p>
      </dgm:t>
    </dgm:pt>
    <dgm:pt modelId="{C906809B-6009-4BF5-BDC8-3543E31F78BE}" type="pres">
      <dgm:prSet presAssocID="{AD6BA9E5-30BE-4E16-9D47-462E134463B4}" presName="dummyNode1" presStyleLbl="node1" presStyleIdx="0" presStyleCnt="4"/>
      <dgm:spPr/>
      <dgm:t>
        <a:bodyPr/>
        <a:lstStyle/>
        <a:p>
          <a:endParaRPr lang="zh-CN" altLang="en-US"/>
        </a:p>
      </dgm:t>
    </dgm:pt>
    <dgm:pt modelId="{F79ABE32-27D3-4308-B145-47E67A0A3CAE}" type="pres">
      <dgm:prSet presAssocID="{AD6BA9E5-30BE-4E16-9D47-462E134463B4}" presName="childNode1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BA01D9-2C96-4028-8BA2-F9A6DF7C9264}" type="pres">
      <dgm:prSet presAssocID="{AD6BA9E5-30BE-4E16-9D47-462E134463B4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7E5CF6-3856-46B9-9B2A-BD0B867108DA}" type="pres">
      <dgm:prSet presAssocID="{AD6BA9E5-30BE-4E16-9D47-462E134463B4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41F251-AE6A-42A2-B795-73502BA9FF57}" type="pres">
      <dgm:prSet presAssocID="{AD6BA9E5-30BE-4E16-9D47-462E134463B4}" presName="connSite1" presStyleCnt="0"/>
      <dgm:spPr/>
      <dgm:t>
        <a:bodyPr/>
        <a:lstStyle/>
        <a:p>
          <a:endParaRPr lang="zh-CN" altLang="en-US"/>
        </a:p>
      </dgm:t>
    </dgm:pt>
    <dgm:pt modelId="{F77E4B13-F18A-4D44-812C-D82C9679EDE6}" type="pres">
      <dgm:prSet presAssocID="{18F340AA-C24F-4CC0-9BB2-DFE507EAB750}" presName="Name9" presStyleLbl="sibTrans2D1" presStyleIdx="0" presStyleCnt="3"/>
      <dgm:spPr/>
      <dgm:t>
        <a:bodyPr/>
        <a:lstStyle/>
        <a:p>
          <a:endParaRPr lang="zh-CN" altLang="en-US"/>
        </a:p>
      </dgm:t>
    </dgm:pt>
    <dgm:pt modelId="{582DE89B-D860-49E9-BFD6-9EA709CFE82B}" type="pres">
      <dgm:prSet presAssocID="{2BEA3C5D-E186-435B-B515-3C25C7713DF0}" presName="composite2" presStyleCnt="0"/>
      <dgm:spPr/>
      <dgm:t>
        <a:bodyPr/>
        <a:lstStyle/>
        <a:p>
          <a:endParaRPr lang="zh-CN" altLang="en-US"/>
        </a:p>
      </dgm:t>
    </dgm:pt>
    <dgm:pt modelId="{D9653A90-3E3F-4877-9C2B-D66E450985D0}" type="pres">
      <dgm:prSet presAssocID="{2BEA3C5D-E186-435B-B515-3C25C7713DF0}" presName="dummyNode2" presStyleLbl="node1" presStyleIdx="0" presStyleCnt="4"/>
      <dgm:spPr/>
      <dgm:t>
        <a:bodyPr/>
        <a:lstStyle/>
        <a:p>
          <a:endParaRPr lang="zh-CN" altLang="en-US"/>
        </a:p>
      </dgm:t>
    </dgm:pt>
    <dgm:pt modelId="{36FB00FE-3255-4982-9295-20A33FB64C32}" type="pres">
      <dgm:prSet presAssocID="{2BEA3C5D-E186-435B-B515-3C25C7713DF0}" presName="childNode2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D4BC2D-30E2-4FDC-B072-DD1BCBA96D7D}" type="pres">
      <dgm:prSet presAssocID="{2BEA3C5D-E186-435B-B515-3C25C7713DF0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CD3EA5-9F27-44A9-BBA3-15BAAC6082FE}" type="pres">
      <dgm:prSet presAssocID="{2BEA3C5D-E186-435B-B515-3C25C7713DF0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43EE5-A910-4E87-A720-474E9B056529}" type="pres">
      <dgm:prSet presAssocID="{2BEA3C5D-E186-435B-B515-3C25C7713DF0}" presName="connSite2" presStyleCnt="0"/>
      <dgm:spPr/>
      <dgm:t>
        <a:bodyPr/>
        <a:lstStyle/>
        <a:p>
          <a:endParaRPr lang="zh-CN" altLang="en-US"/>
        </a:p>
      </dgm:t>
    </dgm:pt>
    <dgm:pt modelId="{17E8BE49-43A3-438B-9E8E-AE84417051B2}" type="pres">
      <dgm:prSet presAssocID="{3B062832-5EAA-411D-A90D-8B7C66817943}" presName="Name18" presStyleLbl="sibTrans2D1" presStyleIdx="1" presStyleCnt="3"/>
      <dgm:spPr/>
      <dgm:t>
        <a:bodyPr/>
        <a:lstStyle/>
        <a:p>
          <a:endParaRPr lang="zh-CN" altLang="en-US"/>
        </a:p>
      </dgm:t>
    </dgm:pt>
    <dgm:pt modelId="{DF45DD75-4A6B-42E4-93A0-9CEAAA51672D}" type="pres">
      <dgm:prSet presAssocID="{2C9D3549-55FF-4ADA-8336-8C9DB5C17672}" presName="composite1" presStyleCnt="0"/>
      <dgm:spPr/>
      <dgm:t>
        <a:bodyPr/>
        <a:lstStyle/>
        <a:p>
          <a:endParaRPr lang="zh-CN" altLang="en-US"/>
        </a:p>
      </dgm:t>
    </dgm:pt>
    <dgm:pt modelId="{3C2B6006-B15C-4957-AD3D-AA875DF18D6E}" type="pres">
      <dgm:prSet presAssocID="{2C9D3549-55FF-4ADA-8336-8C9DB5C17672}" presName="dummyNode1" presStyleLbl="node1" presStyleIdx="1" presStyleCnt="4"/>
      <dgm:spPr/>
      <dgm:t>
        <a:bodyPr/>
        <a:lstStyle/>
        <a:p>
          <a:endParaRPr lang="zh-CN" altLang="en-US"/>
        </a:p>
      </dgm:t>
    </dgm:pt>
    <dgm:pt modelId="{CEE8C3E1-A41F-4049-842C-542A6A88132F}" type="pres">
      <dgm:prSet presAssocID="{2C9D3549-55FF-4ADA-8336-8C9DB5C17672}" presName="childNode1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6FFA28-8691-4EAA-A1C4-D528385839A4}" type="pres">
      <dgm:prSet presAssocID="{2C9D3549-55FF-4ADA-8336-8C9DB5C17672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FE2E75-BE2E-4EA0-9F30-ABB8682441A4}" type="pres">
      <dgm:prSet presAssocID="{2C9D3549-55FF-4ADA-8336-8C9DB5C17672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97DA8B-BE72-4495-AD31-323EE09A84A9}" type="pres">
      <dgm:prSet presAssocID="{2C9D3549-55FF-4ADA-8336-8C9DB5C17672}" presName="connSite1" presStyleCnt="0"/>
      <dgm:spPr/>
      <dgm:t>
        <a:bodyPr/>
        <a:lstStyle/>
        <a:p>
          <a:endParaRPr lang="zh-CN" altLang="en-US"/>
        </a:p>
      </dgm:t>
    </dgm:pt>
    <dgm:pt modelId="{37FF7BE9-4C51-40A8-83F5-8791D3787626}" type="pres">
      <dgm:prSet presAssocID="{D2BBEE98-06EE-401D-949F-649F8D8F7835}" presName="Name9" presStyleLbl="sibTrans2D1" presStyleIdx="2" presStyleCnt="3"/>
      <dgm:spPr/>
      <dgm:t>
        <a:bodyPr/>
        <a:lstStyle/>
        <a:p>
          <a:endParaRPr lang="zh-CN" altLang="en-US"/>
        </a:p>
      </dgm:t>
    </dgm:pt>
    <dgm:pt modelId="{BD5222AE-2F7F-4D12-8A55-3C947D323191}" type="pres">
      <dgm:prSet presAssocID="{F4AEAE58-CE97-4362-B5F0-D54F6958F700}" presName="composite2" presStyleCnt="0"/>
      <dgm:spPr/>
      <dgm:t>
        <a:bodyPr/>
        <a:lstStyle/>
        <a:p>
          <a:endParaRPr lang="zh-CN" altLang="en-US"/>
        </a:p>
      </dgm:t>
    </dgm:pt>
    <dgm:pt modelId="{7132C18C-5ADA-4BC6-86AA-5A3F4F17F531}" type="pres">
      <dgm:prSet presAssocID="{F4AEAE58-CE97-4362-B5F0-D54F6958F700}" presName="dummyNode2" presStyleLbl="node1" presStyleIdx="2" presStyleCnt="4"/>
      <dgm:spPr/>
      <dgm:t>
        <a:bodyPr/>
        <a:lstStyle/>
        <a:p>
          <a:endParaRPr lang="zh-CN" altLang="en-US"/>
        </a:p>
      </dgm:t>
    </dgm:pt>
    <dgm:pt modelId="{16922DE5-A2BF-47CC-A78D-88C8E65F6DEA}" type="pres">
      <dgm:prSet presAssocID="{F4AEAE58-CE97-4362-B5F0-D54F6958F700}" presName="childNode2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683105-ECCB-4B20-ABF6-352F7848D44A}" type="pres">
      <dgm:prSet presAssocID="{F4AEAE58-CE97-4362-B5F0-D54F6958F700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24209E-7DF4-4276-82CE-A7576ADC12D4}" type="pres">
      <dgm:prSet presAssocID="{F4AEAE58-CE97-4362-B5F0-D54F6958F700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CEA9C8-1366-49D5-9AF2-2B962705B7DB}" type="pres">
      <dgm:prSet presAssocID="{F4AEAE58-CE97-4362-B5F0-D54F6958F700}" presName="connSite2" presStyleCnt="0"/>
      <dgm:spPr/>
      <dgm:t>
        <a:bodyPr/>
        <a:lstStyle/>
        <a:p>
          <a:endParaRPr lang="zh-CN" altLang="en-US"/>
        </a:p>
      </dgm:t>
    </dgm:pt>
  </dgm:ptLst>
  <dgm:cxnLst>
    <dgm:cxn modelId="{DC56FAE4-FC39-451D-BE4D-1B86D6B594E8}" srcId="{E90379FF-088E-4AB8-A895-E5DB524B4101}" destId="{AD6BA9E5-30BE-4E16-9D47-462E134463B4}" srcOrd="0" destOrd="0" parTransId="{D2063F81-EF17-4C4C-92F6-CAB888656818}" sibTransId="{18F340AA-C24F-4CC0-9BB2-DFE507EAB750}"/>
    <dgm:cxn modelId="{02A51880-0931-47D8-99E2-CB407BCE4E7A}" srcId="{AD6BA9E5-30BE-4E16-9D47-462E134463B4}" destId="{2FBACCA5-1DBF-42F9-A0D2-3E3D73949916}" srcOrd="0" destOrd="0" parTransId="{540A9D62-2ED6-4842-ADD6-D7C0D6656162}" sibTransId="{F97961B1-85E2-4B4D-91AB-495365BDFFAC}"/>
    <dgm:cxn modelId="{6904E254-4BE2-4C17-B41C-5C0577C5748B}" srcId="{F4AEAE58-CE97-4362-B5F0-D54F6958F700}" destId="{14F96BD4-425E-4FF9-B497-877B204AFCC6}" srcOrd="1" destOrd="0" parTransId="{2C2F7719-F0C7-46C1-8A85-3450C3338C09}" sibTransId="{7DFD9E11-E0EE-45EB-83ED-68245D816AA2}"/>
    <dgm:cxn modelId="{B55769BB-F736-470D-8861-BAAEE6885772}" srcId="{E90379FF-088E-4AB8-A895-E5DB524B4101}" destId="{2C9D3549-55FF-4ADA-8336-8C9DB5C17672}" srcOrd="2" destOrd="0" parTransId="{6EB8D0AB-9D41-41C0-8E12-4F258EC2A1D5}" sibTransId="{D2BBEE98-06EE-401D-949F-649F8D8F7835}"/>
    <dgm:cxn modelId="{50E04FD6-9E79-45C8-BD39-CB52E302830D}" type="presOf" srcId="{BA9AC6AA-50EF-426F-9CA9-1637F90F419B}" destId="{36FB00FE-3255-4982-9295-20A33FB64C32}" srcOrd="0" destOrd="0" presId="urn:microsoft.com/office/officeart/2005/8/layout/hProcess4"/>
    <dgm:cxn modelId="{5E17E358-C988-4AD5-B46B-D11B539ECE99}" type="presOf" srcId="{460FA845-ACDE-42D6-BA86-25F4C99293DF}" destId="{BB6FFA28-8691-4EAA-A1C4-D528385839A4}" srcOrd="1" destOrd="0" presId="urn:microsoft.com/office/officeart/2005/8/layout/hProcess4"/>
    <dgm:cxn modelId="{DF838506-2C4C-4C11-A439-C6163C3FA463}" type="presOf" srcId="{9FACDFC2-3A4B-4225-89B6-8293E1CAFD7D}" destId="{F79ABE32-27D3-4308-B145-47E67A0A3CAE}" srcOrd="0" destOrd="1" presId="urn:microsoft.com/office/officeart/2005/8/layout/hProcess4"/>
    <dgm:cxn modelId="{6D38C022-37AA-4FA5-A24A-6FA88AB915D7}" type="presOf" srcId="{E90379FF-088E-4AB8-A895-E5DB524B4101}" destId="{598E1F3A-2084-49BE-A19A-2AC11DC04C42}" srcOrd="0" destOrd="0" presId="urn:microsoft.com/office/officeart/2005/8/layout/hProcess4"/>
    <dgm:cxn modelId="{9B9B8393-E0D8-445F-8E84-EC3E0C914DBD}" type="presOf" srcId="{B1BADE28-31D3-4C71-AA04-C31978E8FD09}" destId="{5DD4BC2D-30E2-4FDC-B072-DD1BCBA96D7D}" srcOrd="1" destOrd="1" presId="urn:microsoft.com/office/officeart/2005/8/layout/hProcess4"/>
    <dgm:cxn modelId="{78A0B404-1601-41DB-975B-DA09225432F2}" srcId="{F4AEAE58-CE97-4362-B5F0-D54F6958F700}" destId="{523B8710-8F28-4151-99C3-D89A003E589E}" srcOrd="0" destOrd="0" parTransId="{D85F2CE6-BE7F-4008-AAFC-5F0D12449057}" sibTransId="{5508845D-F443-45B7-8D2B-840BD91BFCC8}"/>
    <dgm:cxn modelId="{CB5CE44D-E676-4BB7-9D22-6B8819D17C41}" type="presOf" srcId="{3B062832-5EAA-411D-A90D-8B7C66817943}" destId="{17E8BE49-43A3-438B-9E8E-AE84417051B2}" srcOrd="0" destOrd="0" presId="urn:microsoft.com/office/officeart/2005/8/layout/hProcess4"/>
    <dgm:cxn modelId="{836EEE7D-0870-4696-84C6-D0CD818049B1}" type="presOf" srcId="{2C9D3549-55FF-4ADA-8336-8C9DB5C17672}" destId="{2EFE2E75-BE2E-4EA0-9F30-ABB8682441A4}" srcOrd="0" destOrd="0" presId="urn:microsoft.com/office/officeart/2005/8/layout/hProcess4"/>
    <dgm:cxn modelId="{2EAF8BB8-F0F4-42C3-8066-E4C0C401FA4C}" type="presOf" srcId="{14F96BD4-425E-4FF9-B497-877B204AFCC6}" destId="{50683105-ECCB-4B20-ABF6-352F7848D44A}" srcOrd="1" destOrd="1" presId="urn:microsoft.com/office/officeart/2005/8/layout/hProcess4"/>
    <dgm:cxn modelId="{781B6ED9-E0A4-4127-BE5E-DB1C98F920B7}" type="presOf" srcId="{D2BBEE98-06EE-401D-949F-649F8D8F7835}" destId="{37FF7BE9-4C51-40A8-83F5-8791D3787626}" srcOrd="0" destOrd="0" presId="urn:microsoft.com/office/officeart/2005/8/layout/hProcess4"/>
    <dgm:cxn modelId="{F8141809-CCE2-410C-9152-36CCE721721B}" type="presOf" srcId="{2FBACCA5-1DBF-42F9-A0D2-3E3D73949916}" destId="{66BA01D9-2C96-4028-8BA2-F9A6DF7C9264}" srcOrd="1" destOrd="0" presId="urn:microsoft.com/office/officeart/2005/8/layout/hProcess4"/>
    <dgm:cxn modelId="{FF020421-6FFD-48A3-9F35-3E6B5C53B867}" type="presOf" srcId="{0C7F6490-2A61-4205-98E7-9D1127F7F34B}" destId="{CEE8C3E1-A41F-4049-842C-542A6A88132F}" srcOrd="0" destOrd="1" presId="urn:microsoft.com/office/officeart/2005/8/layout/hProcess4"/>
    <dgm:cxn modelId="{212D962A-1780-478B-9E00-37FEF1D5CD54}" srcId="{E90379FF-088E-4AB8-A895-E5DB524B4101}" destId="{F4AEAE58-CE97-4362-B5F0-D54F6958F700}" srcOrd="3" destOrd="0" parTransId="{6461E791-6ACB-4C07-B861-14F6706997B7}" sibTransId="{99D61583-3592-4A63-9DAD-103E9899F0F9}"/>
    <dgm:cxn modelId="{C9A429D9-CFED-4D61-A7DD-D9BF7F067116}" srcId="{2C9D3549-55FF-4ADA-8336-8C9DB5C17672}" destId="{0C7F6490-2A61-4205-98E7-9D1127F7F34B}" srcOrd="1" destOrd="0" parTransId="{5F4D7DAB-B8B5-4254-8E2B-34E306131346}" sibTransId="{3194AC79-F9E7-4E34-BB71-30A9DFC2C537}"/>
    <dgm:cxn modelId="{EA4ED64E-FB74-4EF8-AF44-57FE4F4F60B5}" type="presOf" srcId="{0C7F6490-2A61-4205-98E7-9D1127F7F34B}" destId="{BB6FFA28-8691-4EAA-A1C4-D528385839A4}" srcOrd="1" destOrd="1" presId="urn:microsoft.com/office/officeart/2005/8/layout/hProcess4"/>
    <dgm:cxn modelId="{8DC41587-D2E1-4DB5-8927-F949A3BD173D}" type="presOf" srcId="{523B8710-8F28-4151-99C3-D89A003E589E}" destId="{50683105-ECCB-4B20-ABF6-352F7848D44A}" srcOrd="1" destOrd="0" presId="urn:microsoft.com/office/officeart/2005/8/layout/hProcess4"/>
    <dgm:cxn modelId="{3A4D8DE9-A2F9-4450-A4E6-BBFB8CC6532B}" srcId="{2BEA3C5D-E186-435B-B515-3C25C7713DF0}" destId="{B1BADE28-31D3-4C71-AA04-C31978E8FD09}" srcOrd="1" destOrd="0" parTransId="{D7FD46EF-D999-4494-8D7D-BF92C68F6B63}" sibTransId="{291E4C26-2660-45AC-8C72-31992943BFD7}"/>
    <dgm:cxn modelId="{6A2C0239-06E8-4C62-A929-DB2FA17368B1}" type="presOf" srcId="{BA9AC6AA-50EF-426F-9CA9-1637F90F419B}" destId="{5DD4BC2D-30E2-4FDC-B072-DD1BCBA96D7D}" srcOrd="1" destOrd="0" presId="urn:microsoft.com/office/officeart/2005/8/layout/hProcess4"/>
    <dgm:cxn modelId="{1FAB7124-8668-4A1A-A99B-7B61B2FF598F}" type="presOf" srcId="{F4AEAE58-CE97-4362-B5F0-D54F6958F700}" destId="{0924209E-7DF4-4276-82CE-A7576ADC12D4}" srcOrd="0" destOrd="0" presId="urn:microsoft.com/office/officeart/2005/8/layout/hProcess4"/>
    <dgm:cxn modelId="{23DFDFA7-3194-467B-871D-0D41AFBBCFE0}" srcId="{AD6BA9E5-30BE-4E16-9D47-462E134463B4}" destId="{9FACDFC2-3A4B-4225-89B6-8293E1CAFD7D}" srcOrd="1" destOrd="0" parTransId="{967420F7-1FA1-4867-A25E-EC7557406BC3}" sibTransId="{7D94AD36-D54B-49AD-AC1A-0BCD0365EBF5}"/>
    <dgm:cxn modelId="{0B6CD855-CD63-451D-8747-33B51D9889C3}" type="presOf" srcId="{460FA845-ACDE-42D6-BA86-25F4C99293DF}" destId="{CEE8C3E1-A41F-4049-842C-542A6A88132F}" srcOrd="0" destOrd="0" presId="urn:microsoft.com/office/officeart/2005/8/layout/hProcess4"/>
    <dgm:cxn modelId="{3CD8ABF3-524A-4E77-9BF3-D8BC3554B431}" type="presOf" srcId="{14F96BD4-425E-4FF9-B497-877B204AFCC6}" destId="{16922DE5-A2BF-47CC-A78D-88C8E65F6DEA}" srcOrd="0" destOrd="1" presId="urn:microsoft.com/office/officeart/2005/8/layout/hProcess4"/>
    <dgm:cxn modelId="{CD8630A3-8DA3-43C1-A9BF-939FBB8B97AA}" srcId="{E90379FF-088E-4AB8-A895-E5DB524B4101}" destId="{2BEA3C5D-E186-435B-B515-3C25C7713DF0}" srcOrd="1" destOrd="0" parTransId="{F1A8DAF6-063E-41E3-A46A-B39693A027C8}" sibTransId="{3B062832-5EAA-411D-A90D-8B7C66817943}"/>
    <dgm:cxn modelId="{25D5A962-B18F-4EC0-A600-E4049B97F799}" type="presOf" srcId="{AD6BA9E5-30BE-4E16-9D47-462E134463B4}" destId="{377E5CF6-3856-46B9-9B2A-BD0B867108DA}" srcOrd="0" destOrd="0" presId="urn:microsoft.com/office/officeart/2005/8/layout/hProcess4"/>
    <dgm:cxn modelId="{11B251DF-39CF-4D4F-91D7-8EF44A80F78E}" srcId="{2C9D3549-55FF-4ADA-8336-8C9DB5C17672}" destId="{460FA845-ACDE-42D6-BA86-25F4C99293DF}" srcOrd="0" destOrd="0" parTransId="{9E2AC686-F784-4E0C-BE6F-347E3B0ECE7F}" sibTransId="{AF1ED9DF-704C-4A4B-9E67-246B0EB98400}"/>
    <dgm:cxn modelId="{DD5F999F-FA48-4085-ACA2-E59BC6FBAA90}" type="presOf" srcId="{2FBACCA5-1DBF-42F9-A0D2-3E3D73949916}" destId="{F79ABE32-27D3-4308-B145-47E67A0A3CAE}" srcOrd="0" destOrd="0" presId="urn:microsoft.com/office/officeart/2005/8/layout/hProcess4"/>
    <dgm:cxn modelId="{15056395-7D14-49F9-ADEE-0CAD6E6BBCA7}" type="presOf" srcId="{B1BADE28-31D3-4C71-AA04-C31978E8FD09}" destId="{36FB00FE-3255-4982-9295-20A33FB64C32}" srcOrd="0" destOrd="1" presId="urn:microsoft.com/office/officeart/2005/8/layout/hProcess4"/>
    <dgm:cxn modelId="{91D5FA06-66CE-4020-B5A4-8B6C701A120B}" type="presOf" srcId="{9FACDFC2-3A4B-4225-89B6-8293E1CAFD7D}" destId="{66BA01D9-2C96-4028-8BA2-F9A6DF7C9264}" srcOrd="1" destOrd="1" presId="urn:microsoft.com/office/officeart/2005/8/layout/hProcess4"/>
    <dgm:cxn modelId="{08A59703-9A6B-464E-A467-225C2361CE5C}" type="presOf" srcId="{18F340AA-C24F-4CC0-9BB2-DFE507EAB750}" destId="{F77E4B13-F18A-4D44-812C-D82C9679EDE6}" srcOrd="0" destOrd="0" presId="urn:microsoft.com/office/officeart/2005/8/layout/hProcess4"/>
    <dgm:cxn modelId="{D210FDAE-1334-496D-91C6-09F07A52D715}" type="presOf" srcId="{2BEA3C5D-E186-435B-B515-3C25C7713DF0}" destId="{86CD3EA5-9F27-44A9-BBA3-15BAAC6082FE}" srcOrd="0" destOrd="0" presId="urn:microsoft.com/office/officeart/2005/8/layout/hProcess4"/>
    <dgm:cxn modelId="{9159B483-FF5A-4093-A44E-3D77AEBEF117}" type="presOf" srcId="{523B8710-8F28-4151-99C3-D89A003E589E}" destId="{16922DE5-A2BF-47CC-A78D-88C8E65F6DEA}" srcOrd="0" destOrd="0" presId="urn:microsoft.com/office/officeart/2005/8/layout/hProcess4"/>
    <dgm:cxn modelId="{6B8880D4-9293-4A85-9545-0860E632DD71}" srcId="{2BEA3C5D-E186-435B-B515-3C25C7713DF0}" destId="{BA9AC6AA-50EF-426F-9CA9-1637F90F419B}" srcOrd="0" destOrd="0" parTransId="{FD80CBC0-3A9E-4D77-926E-A90D52F95400}" sibTransId="{B84C1AAB-8B3C-4994-9FD6-AC8232E2E215}"/>
    <dgm:cxn modelId="{BE563714-1B52-43CD-82B6-A37D6D5C8E86}" type="presParOf" srcId="{598E1F3A-2084-49BE-A19A-2AC11DC04C42}" destId="{FE0F1738-72AD-4108-81D6-E48D197A718D}" srcOrd="0" destOrd="0" presId="urn:microsoft.com/office/officeart/2005/8/layout/hProcess4"/>
    <dgm:cxn modelId="{31C45743-35E3-40AE-B69E-B559EA730D0D}" type="presParOf" srcId="{598E1F3A-2084-49BE-A19A-2AC11DC04C42}" destId="{D3CDD22E-2CD5-4871-8448-59612137F247}" srcOrd="1" destOrd="0" presId="urn:microsoft.com/office/officeart/2005/8/layout/hProcess4"/>
    <dgm:cxn modelId="{092743CC-94E7-4557-B539-A84BCE86D0D0}" type="presParOf" srcId="{598E1F3A-2084-49BE-A19A-2AC11DC04C42}" destId="{16C2D094-06C4-4C9A-B88F-57D429127E4A}" srcOrd="2" destOrd="0" presId="urn:microsoft.com/office/officeart/2005/8/layout/hProcess4"/>
    <dgm:cxn modelId="{9B161D0F-D308-4096-A51E-B794AA49000C}" type="presParOf" srcId="{16C2D094-06C4-4C9A-B88F-57D429127E4A}" destId="{91EC2398-B83D-460E-AB0E-ED05A4051ABF}" srcOrd="0" destOrd="0" presId="urn:microsoft.com/office/officeart/2005/8/layout/hProcess4"/>
    <dgm:cxn modelId="{3170FDF1-2D19-47FB-B5CC-E80BB8B02465}" type="presParOf" srcId="{91EC2398-B83D-460E-AB0E-ED05A4051ABF}" destId="{C906809B-6009-4BF5-BDC8-3543E31F78BE}" srcOrd="0" destOrd="0" presId="urn:microsoft.com/office/officeart/2005/8/layout/hProcess4"/>
    <dgm:cxn modelId="{ED4FB2E1-658A-47E1-9E71-2BEDCEFCD2A3}" type="presParOf" srcId="{91EC2398-B83D-460E-AB0E-ED05A4051ABF}" destId="{F79ABE32-27D3-4308-B145-47E67A0A3CAE}" srcOrd="1" destOrd="0" presId="urn:microsoft.com/office/officeart/2005/8/layout/hProcess4"/>
    <dgm:cxn modelId="{16434D0E-75E7-408E-A891-8AB5CB9EDB33}" type="presParOf" srcId="{91EC2398-B83D-460E-AB0E-ED05A4051ABF}" destId="{66BA01D9-2C96-4028-8BA2-F9A6DF7C9264}" srcOrd="2" destOrd="0" presId="urn:microsoft.com/office/officeart/2005/8/layout/hProcess4"/>
    <dgm:cxn modelId="{42C8FFB0-22FD-475E-913C-516B5CCB5B7E}" type="presParOf" srcId="{91EC2398-B83D-460E-AB0E-ED05A4051ABF}" destId="{377E5CF6-3856-46B9-9B2A-BD0B867108DA}" srcOrd="3" destOrd="0" presId="urn:microsoft.com/office/officeart/2005/8/layout/hProcess4"/>
    <dgm:cxn modelId="{162B8CCA-4B80-4643-86B3-2B5AD773C5DE}" type="presParOf" srcId="{91EC2398-B83D-460E-AB0E-ED05A4051ABF}" destId="{3641F251-AE6A-42A2-B795-73502BA9FF57}" srcOrd="4" destOrd="0" presId="urn:microsoft.com/office/officeart/2005/8/layout/hProcess4"/>
    <dgm:cxn modelId="{C1A6F816-DA11-4ED9-B1A1-5CEAD9636672}" type="presParOf" srcId="{16C2D094-06C4-4C9A-B88F-57D429127E4A}" destId="{F77E4B13-F18A-4D44-812C-D82C9679EDE6}" srcOrd="1" destOrd="0" presId="urn:microsoft.com/office/officeart/2005/8/layout/hProcess4"/>
    <dgm:cxn modelId="{CBAA6A99-507C-44DE-AC10-F34ED0B97587}" type="presParOf" srcId="{16C2D094-06C4-4C9A-B88F-57D429127E4A}" destId="{582DE89B-D860-49E9-BFD6-9EA709CFE82B}" srcOrd="2" destOrd="0" presId="urn:microsoft.com/office/officeart/2005/8/layout/hProcess4"/>
    <dgm:cxn modelId="{76AF71B7-E9C1-4A1F-9A69-56FF1650BEE8}" type="presParOf" srcId="{582DE89B-D860-49E9-BFD6-9EA709CFE82B}" destId="{D9653A90-3E3F-4877-9C2B-D66E450985D0}" srcOrd="0" destOrd="0" presId="urn:microsoft.com/office/officeart/2005/8/layout/hProcess4"/>
    <dgm:cxn modelId="{25428617-87C2-4031-A558-F5B6B4390862}" type="presParOf" srcId="{582DE89B-D860-49E9-BFD6-9EA709CFE82B}" destId="{36FB00FE-3255-4982-9295-20A33FB64C32}" srcOrd="1" destOrd="0" presId="urn:microsoft.com/office/officeart/2005/8/layout/hProcess4"/>
    <dgm:cxn modelId="{3AE2A051-657E-4C44-99B4-7ACC5FA6555F}" type="presParOf" srcId="{582DE89B-D860-49E9-BFD6-9EA709CFE82B}" destId="{5DD4BC2D-30E2-4FDC-B072-DD1BCBA96D7D}" srcOrd="2" destOrd="0" presId="urn:microsoft.com/office/officeart/2005/8/layout/hProcess4"/>
    <dgm:cxn modelId="{2ACB6E2D-C515-4A4F-8FB9-89CBD5FFC2D9}" type="presParOf" srcId="{582DE89B-D860-49E9-BFD6-9EA709CFE82B}" destId="{86CD3EA5-9F27-44A9-BBA3-15BAAC6082FE}" srcOrd="3" destOrd="0" presId="urn:microsoft.com/office/officeart/2005/8/layout/hProcess4"/>
    <dgm:cxn modelId="{0043EC2E-FFA4-4739-9B7C-5224CF1F3FF8}" type="presParOf" srcId="{582DE89B-D860-49E9-BFD6-9EA709CFE82B}" destId="{F2643EE5-A910-4E87-A720-474E9B056529}" srcOrd="4" destOrd="0" presId="urn:microsoft.com/office/officeart/2005/8/layout/hProcess4"/>
    <dgm:cxn modelId="{7DAD1F21-0F26-471A-A541-751E2B09A8B6}" type="presParOf" srcId="{16C2D094-06C4-4C9A-B88F-57D429127E4A}" destId="{17E8BE49-43A3-438B-9E8E-AE84417051B2}" srcOrd="3" destOrd="0" presId="urn:microsoft.com/office/officeart/2005/8/layout/hProcess4"/>
    <dgm:cxn modelId="{8150FDF5-D85B-4410-B981-E5877C2E99E1}" type="presParOf" srcId="{16C2D094-06C4-4C9A-B88F-57D429127E4A}" destId="{DF45DD75-4A6B-42E4-93A0-9CEAAA51672D}" srcOrd="4" destOrd="0" presId="urn:microsoft.com/office/officeart/2005/8/layout/hProcess4"/>
    <dgm:cxn modelId="{7F4147C8-BFC4-428A-BE14-DF016A573E50}" type="presParOf" srcId="{DF45DD75-4A6B-42E4-93A0-9CEAAA51672D}" destId="{3C2B6006-B15C-4957-AD3D-AA875DF18D6E}" srcOrd="0" destOrd="0" presId="urn:microsoft.com/office/officeart/2005/8/layout/hProcess4"/>
    <dgm:cxn modelId="{4DFA84EE-299F-48CE-B816-3DB64CB29AF2}" type="presParOf" srcId="{DF45DD75-4A6B-42E4-93A0-9CEAAA51672D}" destId="{CEE8C3E1-A41F-4049-842C-542A6A88132F}" srcOrd="1" destOrd="0" presId="urn:microsoft.com/office/officeart/2005/8/layout/hProcess4"/>
    <dgm:cxn modelId="{B5B68690-72E7-4FE7-86F1-D17B6FB18990}" type="presParOf" srcId="{DF45DD75-4A6B-42E4-93A0-9CEAAA51672D}" destId="{BB6FFA28-8691-4EAA-A1C4-D528385839A4}" srcOrd="2" destOrd="0" presId="urn:microsoft.com/office/officeart/2005/8/layout/hProcess4"/>
    <dgm:cxn modelId="{10816164-FE75-4119-95AF-8BB3EC7DFDA0}" type="presParOf" srcId="{DF45DD75-4A6B-42E4-93A0-9CEAAA51672D}" destId="{2EFE2E75-BE2E-4EA0-9F30-ABB8682441A4}" srcOrd="3" destOrd="0" presId="urn:microsoft.com/office/officeart/2005/8/layout/hProcess4"/>
    <dgm:cxn modelId="{40D50170-DE02-42B1-A345-3378137A2155}" type="presParOf" srcId="{DF45DD75-4A6B-42E4-93A0-9CEAAA51672D}" destId="{C897DA8B-BE72-4495-AD31-323EE09A84A9}" srcOrd="4" destOrd="0" presId="urn:microsoft.com/office/officeart/2005/8/layout/hProcess4"/>
    <dgm:cxn modelId="{F734677C-8B42-4079-94EA-3FE086E5F6AB}" type="presParOf" srcId="{16C2D094-06C4-4C9A-B88F-57D429127E4A}" destId="{37FF7BE9-4C51-40A8-83F5-8791D3787626}" srcOrd="5" destOrd="0" presId="urn:microsoft.com/office/officeart/2005/8/layout/hProcess4"/>
    <dgm:cxn modelId="{F6439438-0314-4216-B6CB-5A96C4C08BCD}" type="presParOf" srcId="{16C2D094-06C4-4C9A-B88F-57D429127E4A}" destId="{BD5222AE-2F7F-4D12-8A55-3C947D323191}" srcOrd="6" destOrd="0" presId="urn:microsoft.com/office/officeart/2005/8/layout/hProcess4"/>
    <dgm:cxn modelId="{A00B5A6D-E38A-490B-971A-A8AC500A74EC}" type="presParOf" srcId="{BD5222AE-2F7F-4D12-8A55-3C947D323191}" destId="{7132C18C-5ADA-4BC6-86AA-5A3F4F17F531}" srcOrd="0" destOrd="0" presId="urn:microsoft.com/office/officeart/2005/8/layout/hProcess4"/>
    <dgm:cxn modelId="{AE5CA0E5-9581-40AD-A115-245C35EFB6E2}" type="presParOf" srcId="{BD5222AE-2F7F-4D12-8A55-3C947D323191}" destId="{16922DE5-A2BF-47CC-A78D-88C8E65F6DEA}" srcOrd="1" destOrd="0" presId="urn:microsoft.com/office/officeart/2005/8/layout/hProcess4"/>
    <dgm:cxn modelId="{F5F25030-A035-43E2-AF35-924A16DA541F}" type="presParOf" srcId="{BD5222AE-2F7F-4D12-8A55-3C947D323191}" destId="{50683105-ECCB-4B20-ABF6-352F7848D44A}" srcOrd="2" destOrd="0" presId="urn:microsoft.com/office/officeart/2005/8/layout/hProcess4"/>
    <dgm:cxn modelId="{081CDB21-AD1A-4FA2-B1D1-BAA2981FBC45}" type="presParOf" srcId="{BD5222AE-2F7F-4D12-8A55-3C947D323191}" destId="{0924209E-7DF4-4276-82CE-A7576ADC12D4}" srcOrd="3" destOrd="0" presId="urn:microsoft.com/office/officeart/2005/8/layout/hProcess4"/>
    <dgm:cxn modelId="{070A9668-C94A-4162-8B36-9044601807F5}" type="presParOf" srcId="{BD5222AE-2F7F-4D12-8A55-3C947D323191}" destId="{3ECEA9C8-1366-49D5-9AF2-2B962705B7DB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279E10-2B7A-47BF-9FDB-41EA386B8506}" type="doc">
      <dgm:prSet loTypeId="urn:microsoft.com/office/officeart/2005/8/layout/pyramid1" loCatId="pyramid" qsTypeId="urn:microsoft.com/office/officeart/2005/8/quickstyle/simple3" qsCatId="simple" csTypeId="urn:microsoft.com/office/officeart/2005/8/colors/colorful5" csCatId="colorful" phldr="1"/>
      <dgm:spPr/>
    </dgm:pt>
    <dgm:pt modelId="{F3DA0272-9700-4F3E-B5D6-03330D67EE7C}">
      <dgm:prSet phldrT="[文本]" custT="1"/>
      <dgm:spPr/>
      <dgm:t>
        <a:bodyPr/>
        <a:lstStyle/>
        <a:p>
          <a:r>
            <a:rPr lang="zh-CN" altLang="en-US" sz="1600" b="1">
              <a:latin typeface="宋体" pitchFamily="2" charset="-122"/>
              <a:ea typeface="宋体" pitchFamily="2" charset="-122"/>
            </a:rPr>
            <a:t>意觉</a:t>
          </a:r>
        </a:p>
      </dgm:t>
    </dgm:pt>
    <dgm:pt modelId="{27A9F946-07D8-46D8-B096-A39ADAA68857}" type="parTrans" cxnId="{38900401-EF98-4F65-BAC2-77CA0CDC0D02}">
      <dgm:prSet/>
      <dgm:spPr/>
      <dgm:t>
        <a:bodyPr/>
        <a:lstStyle/>
        <a:p>
          <a:endParaRPr lang="zh-CN" altLang="en-US" sz="1600" b="1">
            <a:latin typeface="宋体" pitchFamily="2" charset="-122"/>
            <a:ea typeface="宋体" pitchFamily="2" charset="-122"/>
          </a:endParaRPr>
        </a:p>
      </dgm:t>
    </dgm:pt>
    <dgm:pt modelId="{8CD5F744-4AAA-4C27-ABCE-824879AE6F4A}" type="sibTrans" cxnId="{38900401-EF98-4F65-BAC2-77CA0CDC0D02}">
      <dgm:prSet/>
      <dgm:spPr/>
      <dgm:t>
        <a:bodyPr/>
        <a:lstStyle/>
        <a:p>
          <a:endParaRPr lang="zh-CN" altLang="en-US" sz="1600" b="1">
            <a:latin typeface="宋体" pitchFamily="2" charset="-122"/>
            <a:ea typeface="宋体" pitchFamily="2" charset="-122"/>
          </a:endParaRPr>
        </a:p>
      </dgm:t>
    </dgm:pt>
    <dgm:pt modelId="{30FE9D88-4959-42D6-936F-17588FDF55F8}">
      <dgm:prSet phldrT="[文本]" custT="1"/>
      <dgm:spPr/>
      <dgm:t>
        <a:bodyPr/>
        <a:lstStyle/>
        <a:p>
          <a:r>
            <a:rPr lang="zh-CN" altLang="en-US" sz="1600" b="1">
              <a:latin typeface="宋体" pitchFamily="2" charset="-122"/>
              <a:ea typeface="宋体" pitchFamily="2" charset="-122"/>
            </a:rPr>
            <a:t>听觉、舌觉</a:t>
          </a:r>
        </a:p>
      </dgm:t>
    </dgm:pt>
    <dgm:pt modelId="{6B2BCBF6-5F90-4D17-B073-4F665047E0D2}" type="parTrans" cxnId="{8FE4C356-D337-4328-A9D1-04F6F74D15C3}">
      <dgm:prSet/>
      <dgm:spPr/>
      <dgm:t>
        <a:bodyPr/>
        <a:lstStyle/>
        <a:p>
          <a:endParaRPr lang="zh-CN" altLang="en-US" sz="1600" b="1">
            <a:latin typeface="宋体" pitchFamily="2" charset="-122"/>
            <a:ea typeface="宋体" pitchFamily="2" charset="-122"/>
          </a:endParaRPr>
        </a:p>
      </dgm:t>
    </dgm:pt>
    <dgm:pt modelId="{A5AE6794-8B1C-4C3D-9261-7A72E4F97D7B}" type="sibTrans" cxnId="{8FE4C356-D337-4328-A9D1-04F6F74D15C3}">
      <dgm:prSet/>
      <dgm:spPr/>
      <dgm:t>
        <a:bodyPr/>
        <a:lstStyle/>
        <a:p>
          <a:endParaRPr lang="zh-CN" altLang="en-US" sz="1600" b="1">
            <a:latin typeface="宋体" pitchFamily="2" charset="-122"/>
            <a:ea typeface="宋体" pitchFamily="2" charset="-122"/>
          </a:endParaRPr>
        </a:p>
      </dgm:t>
    </dgm:pt>
    <dgm:pt modelId="{6BF6081F-A9D6-4AE1-AFEB-820139B0383E}">
      <dgm:prSet phldrT="[文本]" custT="1"/>
      <dgm:spPr/>
      <dgm:t>
        <a:bodyPr/>
        <a:lstStyle/>
        <a:p>
          <a:r>
            <a:rPr lang="zh-CN" altLang="en-US" sz="1600" b="1">
              <a:latin typeface="宋体" pitchFamily="2" charset="-122"/>
              <a:ea typeface="宋体" pitchFamily="2" charset="-122"/>
            </a:rPr>
            <a:t>视觉、触觉、嗅觉</a:t>
          </a:r>
        </a:p>
      </dgm:t>
    </dgm:pt>
    <dgm:pt modelId="{DD1E0B49-0CDA-4B38-ACEF-3B7CD36F6353}" type="parTrans" cxnId="{E8421EBE-C23F-47A9-BDE8-412F1C00042B}">
      <dgm:prSet/>
      <dgm:spPr/>
      <dgm:t>
        <a:bodyPr/>
        <a:lstStyle/>
        <a:p>
          <a:endParaRPr lang="zh-CN" altLang="en-US" sz="1600" b="1">
            <a:latin typeface="宋体" pitchFamily="2" charset="-122"/>
            <a:ea typeface="宋体" pitchFamily="2" charset="-122"/>
          </a:endParaRPr>
        </a:p>
      </dgm:t>
    </dgm:pt>
    <dgm:pt modelId="{1E1133EF-2CDC-4146-B182-000ED050C076}" type="sibTrans" cxnId="{E8421EBE-C23F-47A9-BDE8-412F1C00042B}">
      <dgm:prSet/>
      <dgm:spPr/>
      <dgm:t>
        <a:bodyPr/>
        <a:lstStyle/>
        <a:p>
          <a:endParaRPr lang="zh-CN" altLang="en-US" sz="1600" b="1">
            <a:latin typeface="宋体" pitchFamily="2" charset="-122"/>
            <a:ea typeface="宋体" pitchFamily="2" charset="-122"/>
          </a:endParaRPr>
        </a:p>
      </dgm:t>
    </dgm:pt>
    <dgm:pt modelId="{93116627-FC70-4E4E-91A3-ED7457B2F159}" type="pres">
      <dgm:prSet presAssocID="{A2279E10-2B7A-47BF-9FDB-41EA386B8506}" presName="Name0" presStyleCnt="0">
        <dgm:presLayoutVars>
          <dgm:dir/>
          <dgm:animLvl val="lvl"/>
          <dgm:resizeHandles val="exact"/>
        </dgm:presLayoutVars>
      </dgm:prSet>
      <dgm:spPr/>
    </dgm:pt>
    <dgm:pt modelId="{8AC80A00-7220-4EDB-ADDE-9526DEF59D0C}" type="pres">
      <dgm:prSet presAssocID="{F3DA0272-9700-4F3E-B5D6-03330D67EE7C}" presName="Name8" presStyleCnt="0"/>
      <dgm:spPr/>
    </dgm:pt>
    <dgm:pt modelId="{8204C0A4-17AF-4678-ADF3-1A81729FB34D}" type="pres">
      <dgm:prSet presAssocID="{F3DA0272-9700-4F3E-B5D6-03330D67EE7C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D81DE7-FE57-4BFD-9EA6-2EF53FE6AFE2}" type="pres">
      <dgm:prSet presAssocID="{F3DA0272-9700-4F3E-B5D6-03330D67EE7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2632DE-2656-4255-B0AF-1402BCAB709D}" type="pres">
      <dgm:prSet presAssocID="{30FE9D88-4959-42D6-936F-17588FDF55F8}" presName="Name8" presStyleCnt="0"/>
      <dgm:spPr/>
    </dgm:pt>
    <dgm:pt modelId="{61C63BC4-C11B-4FCB-95A0-F1EC095AB366}" type="pres">
      <dgm:prSet presAssocID="{30FE9D88-4959-42D6-936F-17588FDF55F8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A21FB9-E89A-4C4E-99CB-C4DFBE2D219C}" type="pres">
      <dgm:prSet presAssocID="{30FE9D88-4959-42D6-936F-17588FDF55F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8AA7A6-E1AC-48CA-A3AE-FA2571E65655}" type="pres">
      <dgm:prSet presAssocID="{6BF6081F-A9D6-4AE1-AFEB-820139B0383E}" presName="Name8" presStyleCnt="0"/>
      <dgm:spPr/>
    </dgm:pt>
    <dgm:pt modelId="{3161CF99-BBCB-4F9D-8FE2-8762A62964ED}" type="pres">
      <dgm:prSet presAssocID="{6BF6081F-A9D6-4AE1-AFEB-820139B0383E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747792-C66C-4592-AE26-6796A44E8981}" type="pres">
      <dgm:prSet presAssocID="{6BF6081F-A9D6-4AE1-AFEB-820139B0383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468C62-9F43-4908-AE7F-39E81C378C0E}" type="presOf" srcId="{6BF6081F-A9D6-4AE1-AFEB-820139B0383E}" destId="{3161CF99-BBCB-4F9D-8FE2-8762A62964ED}" srcOrd="0" destOrd="0" presId="urn:microsoft.com/office/officeart/2005/8/layout/pyramid1"/>
    <dgm:cxn modelId="{0E32E660-0A01-44B1-8700-9A7702077D09}" type="presOf" srcId="{F3DA0272-9700-4F3E-B5D6-03330D67EE7C}" destId="{8204C0A4-17AF-4678-ADF3-1A81729FB34D}" srcOrd="0" destOrd="0" presId="urn:microsoft.com/office/officeart/2005/8/layout/pyramid1"/>
    <dgm:cxn modelId="{8DB1BE3C-73A9-4E9B-948E-ABAA5549D1FD}" type="presOf" srcId="{F3DA0272-9700-4F3E-B5D6-03330D67EE7C}" destId="{89D81DE7-FE57-4BFD-9EA6-2EF53FE6AFE2}" srcOrd="1" destOrd="0" presId="urn:microsoft.com/office/officeart/2005/8/layout/pyramid1"/>
    <dgm:cxn modelId="{8FE4C356-D337-4328-A9D1-04F6F74D15C3}" srcId="{A2279E10-2B7A-47BF-9FDB-41EA386B8506}" destId="{30FE9D88-4959-42D6-936F-17588FDF55F8}" srcOrd="1" destOrd="0" parTransId="{6B2BCBF6-5F90-4D17-B073-4F665047E0D2}" sibTransId="{A5AE6794-8B1C-4C3D-9261-7A72E4F97D7B}"/>
    <dgm:cxn modelId="{E8421EBE-C23F-47A9-BDE8-412F1C00042B}" srcId="{A2279E10-2B7A-47BF-9FDB-41EA386B8506}" destId="{6BF6081F-A9D6-4AE1-AFEB-820139B0383E}" srcOrd="2" destOrd="0" parTransId="{DD1E0B49-0CDA-4B38-ACEF-3B7CD36F6353}" sibTransId="{1E1133EF-2CDC-4146-B182-000ED050C076}"/>
    <dgm:cxn modelId="{FCC105AC-8587-4E6F-83D2-372B0B260897}" type="presOf" srcId="{30FE9D88-4959-42D6-936F-17588FDF55F8}" destId="{2EA21FB9-E89A-4C4E-99CB-C4DFBE2D219C}" srcOrd="1" destOrd="0" presId="urn:microsoft.com/office/officeart/2005/8/layout/pyramid1"/>
    <dgm:cxn modelId="{9989FBC6-94C9-4DB5-BCCB-05D8CC07700A}" type="presOf" srcId="{A2279E10-2B7A-47BF-9FDB-41EA386B8506}" destId="{93116627-FC70-4E4E-91A3-ED7457B2F159}" srcOrd="0" destOrd="0" presId="urn:microsoft.com/office/officeart/2005/8/layout/pyramid1"/>
    <dgm:cxn modelId="{38900401-EF98-4F65-BAC2-77CA0CDC0D02}" srcId="{A2279E10-2B7A-47BF-9FDB-41EA386B8506}" destId="{F3DA0272-9700-4F3E-B5D6-03330D67EE7C}" srcOrd="0" destOrd="0" parTransId="{27A9F946-07D8-46D8-B096-A39ADAA68857}" sibTransId="{8CD5F744-4AAA-4C27-ABCE-824879AE6F4A}"/>
    <dgm:cxn modelId="{417496AF-6445-4CD0-B5A0-1066FEB36ABD}" type="presOf" srcId="{30FE9D88-4959-42D6-936F-17588FDF55F8}" destId="{61C63BC4-C11B-4FCB-95A0-F1EC095AB366}" srcOrd="0" destOrd="0" presId="urn:microsoft.com/office/officeart/2005/8/layout/pyramid1"/>
    <dgm:cxn modelId="{2D40B846-4752-4A64-8615-B818EACE942F}" type="presOf" srcId="{6BF6081F-A9D6-4AE1-AFEB-820139B0383E}" destId="{EF747792-C66C-4592-AE26-6796A44E8981}" srcOrd="1" destOrd="0" presId="urn:microsoft.com/office/officeart/2005/8/layout/pyramid1"/>
    <dgm:cxn modelId="{F7D50434-EB71-4B5F-B181-E6BD9F37F3B4}" type="presParOf" srcId="{93116627-FC70-4E4E-91A3-ED7457B2F159}" destId="{8AC80A00-7220-4EDB-ADDE-9526DEF59D0C}" srcOrd="0" destOrd="0" presId="urn:microsoft.com/office/officeart/2005/8/layout/pyramid1"/>
    <dgm:cxn modelId="{B311A752-E3D4-4DCC-B4DA-C032EF414DC1}" type="presParOf" srcId="{8AC80A00-7220-4EDB-ADDE-9526DEF59D0C}" destId="{8204C0A4-17AF-4678-ADF3-1A81729FB34D}" srcOrd="0" destOrd="0" presId="urn:microsoft.com/office/officeart/2005/8/layout/pyramid1"/>
    <dgm:cxn modelId="{368B7B5D-1D98-469A-ACD4-26FCC956DF13}" type="presParOf" srcId="{8AC80A00-7220-4EDB-ADDE-9526DEF59D0C}" destId="{89D81DE7-FE57-4BFD-9EA6-2EF53FE6AFE2}" srcOrd="1" destOrd="0" presId="urn:microsoft.com/office/officeart/2005/8/layout/pyramid1"/>
    <dgm:cxn modelId="{C33C262A-3244-47F3-9867-F40554DFEBA6}" type="presParOf" srcId="{93116627-FC70-4E4E-91A3-ED7457B2F159}" destId="{BE2632DE-2656-4255-B0AF-1402BCAB709D}" srcOrd="1" destOrd="0" presId="urn:microsoft.com/office/officeart/2005/8/layout/pyramid1"/>
    <dgm:cxn modelId="{EA171C5A-D762-4DA9-AEC8-F4D07D84B8C5}" type="presParOf" srcId="{BE2632DE-2656-4255-B0AF-1402BCAB709D}" destId="{61C63BC4-C11B-4FCB-95A0-F1EC095AB366}" srcOrd="0" destOrd="0" presId="urn:microsoft.com/office/officeart/2005/8/layout/pyramid1"/>
    <dgm:cxn modelId="{D54A32B1-BDE7-476E-9E85-6872497180B4}" type="presParOf" srcId="{BE2632DE-2656-4255-B0AF-1402BCAB709D}" destId="{2EA21FB9-E89A-4C4E-99CB-C4DFBE2D219C}" srcOrd="1" destOrd="0" presId="urn:microsoft.com/office/officeart/2005/8/layout/pyramid1"/>
    <dgm:cxn modelId="{084DA22B-936A-4769-80DC-FB085A650F3E}" type="presParOf" srcId="{93116627-FC70-4E4E-91A3-ED7457B2F159}" destId="{3E8AA7A6-E1AC-48CA-A3AE-FA2571E65655}" srcOrd="2" destOrd="0" presId="urn:microsoft.com/office/officeart/2005/8/layout/pyramid1"/>
    <dgm:cxn modelId="{06C2C2AD-06D1-4903-9130-ED996B231D5F}" type="presParOf" srcId="{3E8AA7A6-E1AC-48CA-A3AE-FA2571E65655}" destId="{3161CF99-BBCB-4F9D-8FE2-8762A62964ED}" srcOrd="0" destOrd="0" presId="urn:microsoft.com/office/officeart/2005/8/layout/pyramid1"/>
    <dgm:cxn modelId="{26D7C67F-1F0D-4502-B55B-58A14027D220}" type="presParOf" srcId="{3E8AA7A6-E1AC-48CA-A3AE-FA2571E65655}" destId="{EF747792-C66C-4592-AE26-6796A44E898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9ABE32-27D3-4308-B145-47E67A0A3CAE}">
      <dsp:nvSpPr>
        <dsp:cNvPr id="0" name=""/>
        <dsp:cNvSpPr/>
      </dsp:nvSpPr>
      <dsp:spPr>
        <a:xfrm>
          <a:off x="470" y="655937"/>
          <a:ext cx="1465105" cy="1208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相信自己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>
              <a:latin typeface="宋体" pitchFamily="2" charset="-122"/>
              <a:ea typeface="宋体" pitchFamily="2" charset="-122"/>
            </a:rPr>
            <a:t>相信可以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470" y="655937"/>
        <a:ext cx="1465105" cy="949461"/>
      </dsp:txXfrm>
    </dsp:sp>
    <dsp:sp modelId="{F77E4B13-F18A-4D44-812C-D82C9679EDE6}">
      <dsp:nvSpPr>
        <dsp:cNvPr id="0" name=""/>
        <dsp:cNvSpPr/>
      </dsp:nvSpPr>
      <dsp:spPr>
        <a:xfrm>
          <a:off x="784270" y="801692"/>
          <a:ext cx="1825587" cy="1825587"/>
        </a:xfrm>
        <a:prstGeom prst="leftCircularArrow">
          <a:avLst>
            <a:gd name="adj1" fmla="val 4296"/>
            <a:gd name="adj2" fmla="val 543343"/>
            <a:gd name="adj3" fmla="val 2318854"/>
            <a:gd name="adj4" fmla="val 9024489"/>
            <a:gd name="adj5" fmla="val 501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7E5CF6-3856-46B9-9B2A-BD0B867108DA}">
      <dsp:nvSpPr>
        <dsp:cNvPr id="0" name=""/>
        <dsp:cNvSpPr/>
      </dsp:nvSpPr>
      <dsp:spPr>
        <a:xfrm>
          <a:off x="326049" y="1605398"/>
          <a:ext cx="1302315" cy="5178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latin typeface="华文中宋" pitchFamily="2" charset="-122"/>
              <a:ea typeface="华文中宋" pitchFamily="2" charset="-122"/>
            </a:rPr>
            <a:t>自信</a:t>
          </a:r>
          <a:endParaRPr lang="zh-CN" altLang="en-US" sz="2500" b="1" kern="1200" dirty="0">
            <a:latin typeface="华文中宋" pitchFamily="2" charset="-122"/>
            <a:ea typeface="华文中宋" pitchFamily="2" charset="-122"/>
          </a:endParaRPr>
        </a:p>
      </dsp:txBody>
      <dsp:txXfrm>
        <a:off x="326049" y="1605398"/>
        <a:ext cx="1302315" cy="517888"/>
      </dsp:txXfrm>
    </dsp:sp>
    <dsp:sp modelId="{36FB00FE-3255-4982-9295-20A33FB64C32}">
      <dsp:nvSpPr>
        <dsp:cNvPr id="0" name=""/>
        <dsp:cNvSpPr/>
      </dsp:nvSpPr>
      <dsp:spPr>
        <a:xfrm>
          <a:off x="2001807" y="655937"/>
          <a:ext cx="1465105" cy="1208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79955"/>
              <a:satOff val="15216"/>
              <a:lumOff val="-281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>
              <a:latin typeface="宋体" pitchFamily="2" charset="-122"/>
              <a:ea typeface="宋体" pitchFamily="2" charset="-122"/>
            </a:rPr>
            <a:t>杜绝浮躁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>
              <a:latin typeface="宋体" pitchFamily="2" charset="-122"/>
              <a:ea typeface="宋体" pitchFamily="2" charset="-122"/>
            </a:rPr>
            <a:t>平心静气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2001807" y="914881"/>
        <a:ext cx="1465105" cy="949461"/>
      </dsp:txXfrm>
    </dsp:sp>
    <dsp:sp modelId="{17E8BE49-43A3-438B-9E8E-AE84417051B2}">
      <dsp:nvSpPr>
        <dsp:cNvPr id="0" name=""/>
        <dsp:cNvSpPr/>
      </dsp:nvSpPr>
      <dsp:spPr>
        <a:xfrm>
          <a:off x="2773398" y="-154380"/>
          <a:ext cx="2012795" cy="2012795"/>
        </a:xfrm>
        <a:prstGeom prst="circularArrow">
          <a:avLst>
            <a:gd name="adj1" fmla="val 3896"/>
            <a:gd name="adj2" fmla="val 488050"/>
            <a:gd name="adj3" fmla="val 19336439"/>
            <a:gd name="adj4" fmla="val 12575511"/>
            <a:gd name="adj5" fmla="val 4546"/>
          </a:avLst>
        </a:prstGeom>
        <a:solidFill>
          <a:schemeClr val="accent5">
            <a:hueOff val="-419932"/>
            <a:satOff val="22824"/>
            <a:lumOff val="-421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CD3EA5-9F27-44A9-BBA3-15BAAC6082FE}">
      <dsp:nvSpPr>
        <dsp:cNvPr id="0" name=""/>
        <dsp:cNvSpPr/>
      </dsp:nvSpPr>
      <dsp:spPr>
        <a:xfrm>
          <a:off x="2327386" y="396993"/>
          <a:ext cx="1302315" cy="517888"/>
        </a:xfrm>
        <a:prstGeom prst="roundRect">
          <a:avLst>
            <a:gd name="adj" fmla="val 10000"/>
          </a:avLst>
        </a:prstGeom>
        <a:solidFill>
          <a:schemeClr val="accent5">
            <a:hueOff val="-279955"/>
            <a:satOff val="15216"/>
            <a:lumOff val="-281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smtClean="0">
              <a:latin typeface="华文中宋" pitchFamily="2" charset="-122"/>
              <a:ea typeface="华文中宋" pitchFamily="2" charset="-122"/>
            </a:rPr>
            <a:t>安静</a:t>
          </a:r>
          <a:endParaRPr lang="zh-CN" altLang="en-US" sz="2500" b="1" kern="1200" dirty="0">
            <a:latin typeface="华文中宋" pitchFamily="2" charset="-122"/>
            <a:ea typeface="华文中宋" pitchFamily="2" charset="-122"/>
          </a:endParaRPr>
        </a:p>
      </dsp:txBody>
      <dsp:txXfrm>
        <a:off x="2327386" y="396993"/>
        <a:ext cx="1302315" cy="517888"/>
      </dsp:txXfrm>
    </dsp:sp>
    <dsp:sp modelId="{CEE8C3E1-A41F-4049-842C-542A6A88132F}">
      <dsp:nvSpPr>
        <dsp:cNvPr id="0" name=""/>
        <dsp:cNvSpPr/>
      </dsp:nvSpPr>
      <dsp:spPr>
        <a:xfrm>
          <a:off x="4003145" y="655937"/>
          <a:ext cx="1465105" cy="1208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59909"/>
              <a:satOff val="30431"/>
              <a:lumOff val="-56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>
              <a:latin typeface="宋体" pitchFamily="2" charset="-122"/>
              <a:ea typeface="宋体" pitchFamily="2" charset="-122"/>
            </a:rPr>
            <a:t>严肃对待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>
              <a:latin typeface="宋体" pitchFamily="2" charset="-122"/>
              <a:ea typeface="宋体" pitchFamily="2" charset="-122"/>
            </a:rPr>
            <a:t>仔细回忆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4003145" y="655937"/>
        <a:ext cx="1465105" cy="949461"/>
      </dsp:txXfrm>
    </dsp:sp>
    <dsp:sp modelId="{37FF7BE9-4C51-40A8-83F5-8791D3787626}">
      <dsp:nvSpPr>
        <dsp:cNvPr id="0" name=""/>
        <dsp:cNvSpPr/>
      </dsp:nvSpPr>
      <dsp:spPr>
        <a:xfrm>
          <a:off x="4786945" y="801692"/>
          <a:ext cx="1825587" cy="1825587"/>
        </a:xfrm>
        <a:prstGeom prst="leftCircularArrow">
          <a:avLst>
            <a:gd name="adj1" fmla="val 4296"/>
            <a:gd name="adj2" fmla="val 543343"/>
            <a:gd name="adj3" fmla="val 2318854"/>
            <a:gd name="adj4" fmla="val 9024489"/>
            <a:gd name="adj5" fmla="val 5012"/>
          </a:avLst>
        </a:prstGeom>
        <a:solidFill>
          <a:schemeClr val="accent5">
            <a:hueOff val="-839864"/>
            <a:satOff val="45647"/>
            <a:lumOff val="-843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FE2E75-BE2E-4EA0-9F30-ABB8682441A4}">
      <dsp:nvSpPr>
        <dsp:cNvPr id="0" name=""/>
        <dsp:cNvSpPr/>
      </dsp:nvSpPr>
      <dsp:spPr>
        <a:xfrm>
          <a:off x="4328724" y="1605398"/>
          <a:ext cx="1302315" cy="517888"/>
        </a:xfrm>
        <a:prstGeom prst="roundRect">
          <a:avLst>
            <a:gd name="adj" fmla="val 10000"/>
          </a:avLst>
        </a:prstGeom>
        <a:solidFill>
          <a:schemeClr val="accent5">
            <a:hueOff val="-559909"/>
            <a:satOff val="30431"/>
            <a:lumOff val="-56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smtClean="0">
              <a:latin typeface="华文中宋" pitchFamily="2" charset="-122"/>
              <a:ea typeface="华文中宋" pitchFamily="2" charset="-122"/>
            </a:rPr>
            <a:t>认真</a:t>
          </a:r>
          <a:endParaRPr lang="zh-CN" altLang="en-US" sz="2500" b="1" kern="1200" dirty="0">
            <a:latin typeface="华文中宋" pitchFamily="2" charset="-122"/>
            <a:ea typeface="华文中宋" pitchFamily="2" charset="-122"/>
          </a:endParaRPr>
        </a:p>
      </dsp:txBody>
      <dsp:txXfrm>
        <a:off x="4328724" y="1605398"/>
        <a:ext cx="1302315" cy="517888"/>
      </dsp:txXfrm>
    </dsp:sp>
    <dsp:sp modelId="{16922DE5-A2BF-47CC-A78D-88C8E65F6DEA}">
      <dsp:nvSpPr>
        <dsp:cNvPr id="0" name=""/>
        <dsp:cNvSpPr/>
      </dsp:nvSpPr>
      <dsp:spPr>
        <a:xfrm>
          <a:off x="6004483" y="655937"/>
          <a:ext cx="1465105" cy="1208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839864"/>
              <a:satOff val="45647"/>
              <a:lumOff val="-84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>
              <a:latin typeface="宋体" pitchFamily="2" charset="-122"/>
              <a:ea typeface="宋体" pitchFamily="2" charset="-122"/>
            </a:rPr>
            <a:t>全神贯注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>
              <a:latin typeface="宋体" pitchFamily="2" charset="-122"/>
              <a:ea typeface="宋体" pitchFamily="2" charset="-122"/>
            </a:rPr>
            <a:t>等待突破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6004483" y="914881"/>
        <a:ext cx="1465105" cy="949461"/>
      </dsp:txXfrm>
    </dsp:sp>
    <dsp:sp modelId="{0924209E-7DF4-4276-82CE-A7576ADC12D4}">
      <dsp:nvSpPr>
        <dsp:cNvPr id="0" name=""/>
        <dsp:cNvSpPr/>
      </dsp:nvSpPr>
      <dsp:spPr>
        <a:xfrm>
          <a:off x="6330062" y="396993"/>
          <a:ext cx="1302315" cy="517888"/>
        </a:xfrm>
        <a:prstGeom prst="roundRect">
          <a:avLst>
            <a:gd name="adj" fmla="val 10000"/>
          </a:avLst>
        </a:prstGeom>
        <a:solidFill>
          <a:schemeClr val="accent5">
            <a:hueOff val="-839864"/>
            <a:satOff val="45647"/>
            <a:lumOff val="-84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smtClean="0">
              <a:latin typeface="华文中宋" pitchFamily="2" charset="-122"/>
              <a:ea typeface="华文中宋" pitchFamily="2" charset="-122"/>
            </a:rPr>
            <a:t>专注</a:t>
          </a:r>
          <a:endParaRPr lang="zh-CN" altLang="en-US" sz="2500" b="1" kern="1200" dirty="0">
            <a:latin typeface="华文中宋" pitchFamily="2" charset="-122"/>
            <a:ea typeface="华文中宋" pitchFamily="2" charset="-122"/>
          </a:endParaRPr>
        </a:p>
      </dsp:txBody>
      <dsp:txXfrm>
        <a:off x="6330062" y="396993"/>
        <a:ext cx="1302315" cy="51788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04C0A4-17AF-4678-ADF3-1A81729FB34D}">
      <dsp:nvSpPr>
        <dsp:cNvPr id="0" name=""/>
        <dsp:cNvSpPr/>
      </dsp:nvSpPr>
      <dsp:spPr>
        <a:xfrm>
          <a:off x="1008112" y="0"/>
          <a:ext cx="1008111" cy="888098"/>
        </a:xfrm>
        <a:prstGeom prst="trapezoid">
          <a:avLst>
            <a:gd name="adj" fmla="val 56757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>
              <a:latin typeface="宋体" pitchFamily="2" charset="-122"/>
              <a:ea typeface="宋体" pitchFamily="2" charset="-122"/>
            </a:rPr>
            <a:t>意觉</a:t>
          </a:r>
        </a:p>
      </dsp:txBody>
      <dsp:txXfrm>
        <a:off x="1008112" y="0"/>
        <a:ext cx="1008111" cy="888098"/>
      </dsp:txXfrm>
    </dsp:sp>
    <dsp:sp modelId="{61C63BC4-C11B-4FCB-95A0-F1EC095AB366}">
      <dsp:nvSpPr>
        <dsp:cNvPr id="0" name=""/>
        <dsp:cNvSpPr/>
      </dsp:nvSpPr>
      <dsp:spPr>
        <a:xfrm>
          <a:off x="504056" y="888098"/>
          <a:ext cx="2016223" cy="888098"/>
        </a:xfrm>
        <a:prstGeom prst="trapezoid">
          <a:avLst>
            <a:gd name="adj" fmla="val 56757"/>
          </a:avLst>
        </a:prstGeom>
        <a:gradFill rotWithShape="0">
          <a:gsLst>
            <a:gs pos="0">
              <a:schemeClr val="accent5">
                <a:hueOff val="-419932"/>
                <a:satOff val="22824"/>
                <a:lumOff val="-4216"/>
                <a:alphaOff val="0"/>
                <a:tint val="30000"/>
                <a:satMod val="250000"/>
              </a:schemeClr>
            </a:gs>
            <a:gs pos="72000">
              <a:schemeClr val="accent5">
                <a:hueOff val="-419932"/>
                <a:satOff val="22824"/>
                <a:lumOff val="-4216"/>
                <a:alphaOff val="0"/>
                <a:tint val="75000"/>
                <a:satMod val="210000"/>
              </a:schemeClr>
            </a:gs>
            <a:gs pos="100000">
              <a:schemeClr val="accent5">
                <a:hueOff val="-419932"/>
                <a:satOff val="22824"/>
                <a:lumOff val="-421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>
              <a:latin typeface="宋体" pitchFamily="2" charset="-122"/>
              <a:ea typeface="宋体" pitchFamily="2" charset="-122"/>
            </a:rPr>
            <a:t>听觉、舌觉</a:t>
          </a:r>
        </a:p>
      </dsp:txBody>
      <dsp:txXfrm>
        <a:off x="856895" y="888098"/>
        <a:ext cx="1310545" cy="888098"/>
      </dsp:txXfrm>
    </dsp:sp>
    <dsp:sp modelId="{3161CF99-BBCB-4F9D-8FE2-8762A62964ED}">
      <dsp:nvSpPr>
        <dsp:cNvPr id="0" name=""/>
        <dsp:cNvSpPr/>
      </dsp:nvSpPr>
      <dsp:spPr>
        <a:xfrm>
          <a:off x="0" y="1776197"/>
          <a:ext cx="3024335" cy="888098"/>
        </a:xfrm>
        <a:prstGeom prst="trapezoid">
          <a:avLst>
            <a:gd name="adj" fmla="val 56757"/>
          </a:avLst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>
              <a:latin typeface="宋体" pitchFamily="2" charset="-122"/>
              <a:ea typeface="宋体" pitchFamily="2" charset="-122"/>
            </a:rPr>
            <a:t>视觉、触觉、嗅觉</a:t>
          </a:r>
        </a:p>
      </dsp:txBody>
      <dsp:txXfrm>
        <a:off x="529258" y="1776197"/>
        <a:ext cx="1965818" cy="8880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0105A-D547-448A-8D6F-076B8F6C47D2}" type="datetimeFigureOut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03533-A107-43EE-B4AE-A71AF88FFE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134F-792A-493C-99B4-7BB10B810849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5A885-2F5B-46CF-A255-CE38AEA13E74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F473-845A-4953-8637-D6EA25214CBF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>
          <a:xfrm>
            <a:off x="323528" y="123478"/>
            <a:ext cx="8568952" cy="628650"/>
          </a:xfrm>
        </p:spPr>
        <p:txBody>
          <a:bodyPr>
            <a:normAutofit/>
          </a:bodyPr>
          <a:lstStyle>
            <a:lvl1pPr>
              <a:defRPr lang="en-US" sz="2800" b="1"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>
          <a:xfrm>
            <a:off x="304800" y="1165622"/>
            <a:ext cx="8587680" cy="3638376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1pPr>
            <a:lvl2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3pPr>
            <a:lvl4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4pPr>
            <a:lvl5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5pPr>
          </a:lstStyle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385048" y="4917570"/>
            <a:ext cx="758952" cy="185166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23528" y="699542"/>
            <a:ext cx="8568952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C6DA5-96AB-4C70-8F49-0F81A10D0808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1E1A6-C123-40F2-B337-62497E305694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6E327-BA84-4864-88C9-6DAB05E496E7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FB5-DF40-4844-9C9F-D7BA6DBA79DC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24A8-E303-4C8A-B96D-8AAA4D0E9D5E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3DCC-FA63-45BA-9C7B-4EC8561AB91B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50D2-8ABB-4465-8EAF-F4E4020EEE4F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3384FF-B2A2-4D7C-8412-A4EB7758C23D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22825;&#36171;&#26368;&#32456;&#29256;.mp4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1414;&#38376;&#19968;&#20013;/&#19977;&#23681;&#21069;&#35760;&#24518;&#35843;&#26597;&#34920;&#65288;&#23398;&#29983;&#29256;&#65289;.doc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file:///F:\&#24037;&#20316;\&#26234;&#24935;&#20256;&#25215;&#20844;&#21496;\&#20135;&#21697;&#30740;&#21457;\&#20154;&#25165;&#27979;&#35780;\&#20154;&#25165;&#27979;&#35780;&#26631;&#20934;&#24615;&#25991;&#20214;\&#20154;&#25165;&#27979;&#35780;&#38382;&#21367;.doc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21414;&#38376;&#19968;&#20013;/&#39640;&#38902;&#38738;%20-%20&#20108;&#27849;&#26144;&#26376;%20-%20&#20108;&#32993;&#29256;&#32431;&#38899;&#20048;.mp3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3291830"/>
            <a:ext cx="7992888" cy="628749"/>
          </a:xfrm>
          <a:effectLst/>
        </p:spPr>
        <p:txBody>
          <a:bodyPr>
            <a:noAutofit/>
          </a:bodyPr>
          <a:lstStyle/>
          <a:p>
            <a:pPr algn="r"/>
            <a:r>
              <a:rPr lang="zh-CN" altLang="en-US" sz="4000" b="1" dirty="0" smtClean="0">
                <a:effectLst/>
                <a:latin typeface="微软雅黑" pitchFamily="34" charset="-122"/>
                <a:ea typeface="微软雅黑" pitchFamily="34" charset="-122"/>
              </a:rPr>
              <a:t>认识自我 把握人生</a:t>
            </a:r>
            <a:endParaRPr lang="zh-CN" altLang="en-US" sz="40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11960" y="843558"/>
            <a:ext cx="3816424" cy="1080120"/>
          </a:xfrm>
        </p:spPr>
        <p:txBody>
          <a:bodyPr anchor="ctr">
            <a:noAutofit/>
          </a:bodyPr>
          <a:lstStyle/>
          <a:p>
            <a:pPr algn="ctr"/>
            <a:r>
              <a:rPr lang="zh-CN" altLang="en-US" sz="2000" dirty="0" smtClean="0">
                <a:latin typeface="华文中宋" pitchFamily="2" charset="-122"/>
                <a:ea typeface="华文中宋" pitchFamily="2" charset="-122"/>
              </a:rPr>
              <a:t>大学生职业生涯规划创新读本</a:t>
            </a:r>
            <a:endParaRPr lang="en-US" altLang="zh-CN" sz="2000" dirty="0" smtClean="0">
              <a:latin typeface="华文中宋" pitchFamily="2" charset="-122"/>
              <a:ea typeface="华文中宋" pitchFamily="2" charset="-122"/>
            </a:endParaRPr>
          </a:p>
          <a:p>
            <a:pPr algn="ctr"/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第二章</a:t>
            </a: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认识自我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6390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5576" y="1419623"/>
            <a:ext cx="3346583" cy="1800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62604" y="40839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授课老师：某老师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1.6  </a:t>
            </a:r>
            <a:r>
              <a:rPr lang="zh-CN" altLang="en-US" dirty="0" smtClean="0"/>
              <a:t>婴儿期记忆决定天赋个性特质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5696" y="2004397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2438" lvl="0" indent="-452438"/>
            <a:r>
              <a:rPr lang="zh-CN" altLang="en-US" dirty="0" smtClean="0">
                <a:latin typeface="+mj-ea"/>
                <a:ea typeface="+mj-ea"/>
              </a:rPr>
              <a:t>（天赋 </a:t>
            </a:r>
            <a:r>
              <a:rPr lang="en-US" altLang="zh-CN" dirty="0" smtClean="0">
                <a:latin typeface="+mj-ea"/>
                <a:ea typeface="+mj-ea"/>
              </a:rPr>
              <a:t>= </a:t>
            </a:r>
            <a:r>
              <a:rPr lang="zh-CN" altLang="en-US" dirty="0" smtClean="0">
                <a:latin typeface="+mj-ea"/>
                <a:ea typeface="+mj-ea"/>
              </a:rPr>
              <a:t>能力）</a:t>
            </a:r>
            <a:endParaRPr lang="en-US" altLang="zh-CN" dirty="0" smtClean="0">
              <a:latin typeface="+mj-ea"/>
              <a:ea typeface="+mj-ea"/>
            </a:endParaRPr>
          </a:p>
        </p:txBody>
      </p:sp>
      <p:pic>
        <p:nvPicPr>
          <p:cNvPr id="6" name="Picture 4" descr="http://img.sootuu.com/vector/200801/097/07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16951" y="1420349"/>
            <a:ext cx="677739" cy="1016095"/>
          </a:xfrm>
          <a:prstGeom prst="rect">
            <a:avLst/>
          </a:prstGeom>
          <a:noFill/>
        </p:spPr>
      </p:pic>
      <p:pic>
        <p:nvPicPr>
          <p:cNvPr id="7" name="Picture 10" descr="http://www.photophoto.cn/m15/037/006/0370060075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788024" y="1441293"/>
            <a:ext cx="683296" cy="99515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03648" y="141962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眼耳鼻舌身意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867692" y="2580460"/>
            <a:ext cx="3200251" cy="85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R="0" lvl="0" indent="265113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天赋的各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要素都能分别对应人体的感知通道和内脏器官，对应于特定的能量流转和信息传递模式。具有人体结构基础，并符合认知习惯。</a:t>
            </a:r>
            <a:endParaRPr kumimoji="0" lang="zh-CN" sz="1400" b="0" i="0" u="none" strike="noStrike" cap="none" normalizeH="0" baseline="0" dirty="0" smtClean="0">
              <a:ln>
                <a:noFill/>
              </a:ln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12011" y="2004397"/>
            <a:ext cx="2377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2438" lvl="0" indent="-452438"/>
            <a:r>
              <a:rPr lang="zh-CN" altLang="en-US" dirty="0" smtClean="0">
                <a:latin typeface="+mj-ea"/>
                <a:ea typeface="+mj-ea"/>
              </a:rPr>
              <a:t>（情绪模式 </a:t>
            </a:r>
            <a:r>
              <a:rPr lang="en-US" altLang="zh-CN" dirty="0" smtClean="0">
                <a:latin typeface="+mj-ea"/>
                <a:ea typeface="+mj-ea"/>
              </a:rPr>
              <a:t>= </a:t>
            </a:r>
            <a:r>
              <a:rPr lang="zh-CN" altLang="en-US" dirty="0" smtClean="0">
                <a:latin typeface="+mj-ea"/>
                <a:ea typeface="+mj-ea"/>
              </a:rPr>
              <a:t>性格）</a:t>
            </a:r>
            <a:endParaRPr lang="en-US" altLang="zh-CN" dirty="0" smtClean="0"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4088" y="141962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喜怒忧惊恐悲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788024" y="2499742"/>
            <a:ext cx="331236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5113"/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性格即情绪模式，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是能量的表现形式之一。情绪有喜、怒、忧、惊、恐、悲六种表现形式，一般在人体受到过度刺激的情况下，起到抑制、削弱、转移、回收能量的作用。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7584" y="3939902"/>
            <a:ext cx="7560840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三岁前记忆的任何细节都对应着一个成年人的具体个性表现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，我们称之为“慧根原理”。</a:t>
            </a:r>
            <a:r>
              <a:rPr lang="zh-CN" altLang="en-US" sz="1400" dirty="0" smtClean="0">
                <a:latin typeface="Arial"/>
                <a:ea typeface="宋体" pitchFamily="2" charset="-122"/>
                <a:cs typeface="宋体" pitchFamily="2" charset="-122"/>
              </a:rPr>
              <a:t> </a:t>
            </a:r>
            <a:r>
              <a:rPr lang="zh-CN" altLang="en-US" sz="1400" dirty="0" smtClean="0">
                <a:latin typeface="Calibri" pitchFamily="34" charset="0"/>
                <a:ea typeface="宋体" pitchFamily="2" charset="-122"/>
                <a:cs typeface="宋体" pitchFamily="2" charset="-122"/>
              </a:rPr>
              <a:t>慧根就是智慧之根，是通向智慧之门的钥匙。三岁前的记忆是一个思维境界， 是一种智慧。</a:t>
            </a:r>
            <a:endParaRPr lang="zh-CN" altLang="en-US" sz="1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1.7  </a:t>
            </a:r>
            <a:r>
              <a:rPr lang="zh-CN" altLang="en-US" dirty="0" smtClean="0"/>
              <a:t>基于婴儿期记忆的天赋测评模型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11</a:t>
            </a:fld>
            <a:endParaRPr lang="zh-CN" altLang="en-US"/>
          </a:p>
        </p:txBody>
      </p:sp>
      <p:pic>
        <p:nvPicPr>
          <p:cNvPr id="25601" name="Picture 1" descr="C:\Users\SAMSUNG\AppData\Roaming\Tencent\Users\6434028\QQ\WinTemp\RichOle\VN4({A40ZAVXIW0]K1E)$FQ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347614"/>
            <a:ext cx="5400675" cy="3048000"/>
          </a:xfrm>
          <a:prstGeom prst="rect">
            <a:avLst/>
          </a:prstGeom>
          <a:noFill/>
        </p:spPr>
      </p:pic>
      <p:sp>
        <p:nvSpPr>
          <p:cNvPr id="8" name="TextBox 7">
            <a:hlinkClick r:id="rId3" action="ppaction://hlinkfile"/>
          </p:cNvPr>
          <p:cNvSpPr txBox="1"/>
          <p:nvPr/>
        </p:nvSpPr>
        <p:spPr>
          <a:xfrm>
            <a:off x="7236296" y="235572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u="sng" dirty="0" smtClean="0"/>
              <a:t>视频</a:t>
            </a:r>
            <a:endParaRPr lang="en-US" altLang="zh-CN" u="sng" dirty="0" smtClean="0"/>
          </a:p>
          <a:p>
            <a:r>
              <a:rPr lang="zh-CN" altLang="en-US" u="sng" dirty="0" smtClean="0"/>
              <a:t>链接</a:t>
            </a:r>
            <a:endParaRPr lang="zh-CN" alt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1.8  </a:t>
            </a:r>
            <a:r>
              <a:rPr lang="zh-CN" altLang="en-US" dirty="0" smtClean="0"/>
              <a:t>课堂练习：回忆自己三岁前的事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12</a:t>
            </a:fld>
            <a:endParaRPr lang="zh-CN" altLang="en-US"/>
          </a:p>
        </p:txBody>
      </p:sp>
      <p:graphicFrame>
        <p:nvGraphicFramePr>
          <p:cNvPr id="5" name="图示 4"/>
          <p:cNvGraphicFramePr/>
          <p:nvPr/>
        </p:nvGraphicFramePr>
        <p:xfrm>
          <a:off x="755576" y="1635646"/>
          <a:ext cx="7632848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1.9  </a:t>
            </a:r>
            <a:r>
              <a:rPr lang="zh-CN" altLang="en-US" dirty="0" smtClean="0"/>
              <a:t>家庭作业（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）：填表</a:t>
            </a:r>
            <a:r>
              <a:rPr lang="en-US" altLang="zh-CN" dirty="0" smtClean="0">
                <a:hlinkClick r:id="rId2" action="ppaction://hlinkfile"/>
              </a:rPr>
              <a:t>《</a:t>
            </a:r>
            <a:r>
              <a:rPr lang="zh-CN" altLang="en-US" dirty="0" smtClean="0">
                <a:hlinkClick r:id="rId2" action="ppaction://hlinkfile"/>
              </a:rPr>
              <a:t>我的三岁前记忆</a:t>
            </a:r>
            <a:r>
              <a:rPr lang="en-US" altLang="zh-CN" dirty="0" smtClean="0">
                <a:hlinkClick r:id="rId2" action="ppaction://hlinkfile"/>
              </a:rPr>
              <a:t>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13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71600" y="1275606"/>
          <a:ext cx="7200799" cy="3143449"/>
        </p:xfrm>
        <a:graphic>
          <a:graphicData uri="http://schemas.openxmlformats.org/drawingml/2006/table">
            <a:tbl>
              <a:tblPr/>
              <a:tblGrid>
                <a:gridCol w="469617"/>
                <a:gridCol w="610503"/>
                <a:gridCol w="1008112"/>
                <a:gridCol w="1080120"/>
                <a:gridCol w="1152128"/>
                <a:gridCol w="1224136"/>
                <a:gridCol w="1656183"/>
              </a:tblGrid>
              <a:tr h="285053">
                <a:tc gridSpan="7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zh-CN" sz="1600" dirty="0"/>
                        <a:t>个人基本信息</a:t>
                      </a:r>
                    </a:p>
                  </a:txBody>
                  <a:tcPr marL="67810" marR="6781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6447">
                <a:tc grid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zh-CN" sz="1600" dirty="0"/>
                        <a:t>姓</a:t>
                      </a:r>
                      <a:r>
                        <a:rPr lang="en-US" sz="1600" dirty="0"/>
                        <a:t>    </a:t>
                      </a:r>
                      <a:r>
                        <a:rPr lang="zh-CN" sz="1600" dirty="0"/>
                        <a:t>名</a:t>
                      </a:r>
                    </a:p>
                  </a:txBody>
                  <a:tcPr marL="67810" marR="6781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en-US" sz="1600" dirty="0"/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zh-CN" sz="1600" dirty="0"/>
                        <a:t>性</a:t>
                      </a:r>
                      <a:r>
                        <a:rPr lang="en-US" sz="1600" dirty="0"/>
                        <a:t>    </a:t>
                      </a:r>
                      <a:r>
                        <a:rPr lang="zh-CN" sz="1600" dirty="0"/>
                        <a:t>别</a:t>
                      </a:r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en-US" sz="1600"/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</a:tabLst>
                        <a:defRPr/>
                      </a:pPr>
                      <a:r>
                        <a:rPr lang="zh-CN" altLang="zh-CN" sz="1600" dirty="0" smtClean="0"/>
                        <a:t>出生年月</a:t>
                      </a:r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en-US" sz="1600" dirty="0"/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67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</a:tabLst>
                        <a:defRPr/>
                      </a:pPr>
                      <a:r>
                        <a:rPr lang="zh-CN" altLang="zh-CN" sz="1600" dirty="0" smtClean="0"/>
                        <a:t>身</a:t>
                      </a:r>
                      <a:r>
                        <a:rPr lang="en-US" altLang="zh-CN" sz="1600" dirty="0" smtClean="0"/>
                        <a:t>    </a:t>
                      </a:r>
                      <a:r>
                        <a:rPr lang="zh-CN" altLang="zh-CN" sz="1600" dirty="0" smtClean="0"/>
                        <a:t>高</a:t>
                      </a:r>
                    </a:p>
                  </a:txBody>
                  <a:tcPr marL="67810" marR="6781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en-US" sz="1600" dirty="0"/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3565" algn="l"/>
                        </a:tabLst>
                        <a:defRPr/>
                      </a:pPr>
                      <a:r>
                        <a:rPr lang="zh-CN" altLang="zh-CN" sz="1600" dirty="0" smtClean="0"/>
                        <a:t>体</a:t>
                      </a:r>
                      <a:r>
                        <a:rPr lang="en-US" altLang="zh-CN" sz="1600" dirty="0" smtClean="0"/>
                        <a:t> </a:t>
                      </a:r>
                      <a:r>
                        <a:rPr lang="zh-CN" altLang="en-US" sz="1600" dirty="0" smtClean="0"/>
                        <a:t>重</a:t>
                      </a:r>
                      <a:r>
                        <a:rPr lang="en-US" altLang="zh-CN" sz="1600" dirty="0" smtClean="0"/>
                        <a:t>   </a:t>
                      </a:r>
                      <a:endParaRPr lang="zh-CN" altLang="zh-CN" sz="1600" dirty="0" smtClean="0"/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zh-CN" sz="1600" dirty="0"/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</a:tabLst>
                        <a:defRPr/>
                      </a:pPr>
                      <a:r>
                        <a:rPr lang="zh-CN" altLang="zh-CN" sz="1600" dirty="0" smtClean="0"/>
                        <a:t>肺 活 量</a:t>
                      </a:r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</a:tabLst>
                        <a:defRPr/>
                      </a:pPr>
                      <a:r>
                        <a:rPr lang="en-US" altLang="zh-CN" sz="1600" dirty="0" smtClean="0"/>
                        <a:t>ML</a:t>
                      </a:r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670">
                <a:tc grid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zh-CN" sz="1600" dirty="0"/>
                        <a:t>业余爱好</a:t>
                      </a:r>
                    </a:p>
                  </a:txBody>
                  <a:tcPr marL="67810" marR="6781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en-US" sz="1600" dirty="0"/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tabLst>
                          <a:tab pos="21590" algn="l"/>
                        </a:tabLst>
                      </a:pPr>
                      <a:r>
                        <a:rPr lang="zh-CN" sz="1600" dirty="0"/>
                        <a:t>参加培训班</a:t>
                      </a:r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266700" algn="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en-US" sz="1600" dirty="0"/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3376">
                <a:tc gridSpan="7"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zh-CN" sz="1600" dirty="0"/>
                        <a:t>三岁前的记忆（不能回忆三岁前记忆的，以最早的记忆代替，注明时间。）</a:t>
                      </a:r>
                    </a:p>
                  </a:txBody>
                  <a:tcPr marL="67810" marR="6781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99233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</a:t>
                      </a:r>
                      <a:endParaRPr lang="zh-CN"/>
                    </a:p>
                  </a:txBody>
                  <a:tcPr marL="67810" marR="6781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dirty="0"/>
                    </a:p>
                  </a:txBody>
                  <a:tcPr marL="67810" marR="678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1.9  </a:t>
            </a:r>
            <a:r>
              <a:rPr lang="zh-CN" altLang="en-US" dirty="0" smtClean="0"/>
              <a:t>家庭作业（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）：天赋个性自我测评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03848" y="2283718"/>
            <a:ext cx="2736304" cy="720080"/>
          </a:xfrm>
        </p:spPr>
        <p:txBody>
          <a:bodyPr anchor="ctr">
            <a:noAutofit/>
          </a:bodyPr>
          <a:lstStyle/>
          <a:p>
            <a:pPr algn="ctr">
              <a:buNone/>
            </a:pPr>
            <a:r>
              <a:rPr lang="zh-CN" altLang="en-US" sz="3600" dirty="0" smtClean="0">
                <a:hlinkClick r:id="rId2" action="ppaction://hlinkfile"/>
              </a:rPr>
              <a:t>问卷链接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>
            <a:off x="539552" y="555526"/>
            <a:ext cx="8064896" cy="4104456"/>
          </a:xfrm>
          <a:prstGeom prst="teardrop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43608" y="1802014"/>
            <a:ext cx="2592288" cy="13944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19872" y="2211710"/>
            <a:ext cx="4536504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天赋与事业倾向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632" y="699542"/>
            <a:ext cx="86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cap="all" dirty="0" smtClean="0">
                <a:solidFill>
                  <a:srgbClr val="4E3B3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endParaRPr lang="zh-CN" alt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  </a:t>
            </a:r>
            <a:r>
              <a:rPr lang="zh-CN" altLang="en-US" dirty="0" smtClean="0"/>
              <a:t>天赋的概念与内涵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83568" y="3939902"/>
            <a:ext cx="7776864" cy="73866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1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天赋指先天的能力。一个人生下来，一般都具有视觉、听觉、嗅觉、味觉（以下称舌觉）、触觉、意觉这六种基本能力。这些能力是元素级别的基础能力，与平时我们说的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“沟通能力”“领导能力”“解决问题的能力”这些复合的、综合的能力要素有着本质上的区别。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115616" y="1203598"/>
          <a:ext cx="6624736" cy="2520280"/>
        </p:xfrm>
        <a:graphic>
          <a:graphicData uri="http://schemas.openxmlformats.org/drawingml/2006/table">
            <a:tbl>
              <a:tblPr/>
              <a:tblGrid>
                <a:gridCol w="1655628"/>
                <a:gridCol w="1656740"/>
                <a:gridCol w="1655628"/>
                <a:gridCol w="1656740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b="1" kern="100" dirty="0">
                          <a:latin typeface="Calibri"/>
                          <a:ea typeface="宋体"/>
                          <a:cs typeface="Times New Roman"/>
                        </a:rPr>
                        <a:t>六觉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b="1" kern="100">
                          <a:latin typeface="Calibri"/>
                          <a:ea typeface="宋体"/>
                          <a:cs typeface="Times New Roman"/>
                        </a:rPr>
                        <a:t>能力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b="1" kern="100">
                          <a:latin typeface="Calibri"/>
                          <a:ea typeface="宋体"/>
                          <a:cs typeface="Times New Roman"/>
                        </a:rPr>
                        <a:t>六官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b="1" kern="100" dirty="0">
                          <a:latin typeface="Calibri"/>
                          <a:ea typeface="宋体"/>
                          <a:cs typeface="Times New Roman"/>
                        </a:rPr>
                        <a:t>六腑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视觉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观察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嗅觉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探索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大肠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意觉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思维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舌觉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表达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口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小肠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听觉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理解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膀胱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触觉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动手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身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三焦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www.mztj.cn/uploads/allimg/160223/315-160223135111551.jpg"/>
          <p:cNvPicPr>
            <a:picLocks noChangeAspect="1" noChangeArrowheads="1"/>
          </p:cNvPicPr>
          <p:nvPr/>
        </p:nvPicPr>
        <p:blipFill>
          <a:blip r:embed="rId2" cstate="print"/>
          <a:srcRect l="8333"/>
          <a:stretch>
            <a:fillRect/>
          </a:stretch>
        </p:blipFill>
        <p:spPr bwMode="auto">
          <a:xfrm rot="21276292">
            <a:off x="3509084" y="1088315"/>
            <a:ext cx="2205214" cy="132312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6" descr="http://baby.365jia.cn/uploads/news/folder_1679482/images/1fc519d11d8481b5c9a2ab2a4f716d4a.jpg"/>
          <p:cNvPicPr>
            <a:picLocks noChangeAspect="1" noChangeArrowheads="1"/>
          </p:cNvPicPr>
          <p:nvPr/>
        </p:nvPicPr>
        <p:blipFill>
          <a:blip r:embed="rId3" cstate="print"/>
          <a:srcRect r="2174"/>
          <a:stretch>
            <a:fillRect/>
          </a:stretch>
        </p:blipFill>
        <p:spPr bwMode="auto">
          <a:xfrm rot="758837">
            <a:off x="5777746" y="1208626"/>
            <a:ext cx="2173077" cy="138835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  </a:t>
            </a:r>
            <a:r>
              <a:rPr lang="zh-CN" altLang="en-US" dirty="0" smtClean="0"/>
              <a:t>天赋的构成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17</a:t>
            </a:fld>
            <a:endParaRPr lang="zh-CN" altLang="en-US"/>
          </a:p>
        </p:txBody>
      </p:sp>
      <p:pic>
        <p:nvPicPr>
          <p:cNvPr id="5" name="Picture 2" descr="http://a.33iq.com/upload/14/11/12/images/14157664067870.jpg"/>
          <p:cNvPicPr>
            <a:picLocks noChangeAspect="1" noChangeArrowheads="1"/>
          </p:cNvPicPr>
          <p:nvPr/>
        </p:nvPicPr>
        <p:blipFill>
          <a:blip r:embed="rId4" cstate="print"/>
          <a:srcRect b="6765"/>
          <a:stretch>
            <a:fillRect/>
          </a:stretch>
        </p:blipFill>
        <p:spPr bwMode="auto">
          <a:xfrm rot="21169235">
            <a:off x="1345557" y="2772827"/>
            <a:ext cx="2160240" cy="151056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http://pic.58pic.com/58pic/14/41/73/34658PICHUI_1024.jpg"/>
          <p:cNvPicPr>
            <a:picLocks noChangeAspect="1" noChangeArrowheads="1"/>
          </p:cNvPicPr>
          <p:nvPr/>
        </p:nvPicPr>
        <p:blipFill>
          <a:blip r:embed="rId5" cstate="print"/>
          <a:srcRect t="8662" b="4715"/>
          <a:stretch>
            <a:fillRect/>
          </a:stretch>
        </p:blipFill>
        <p:spPr bwMode="auto">
          <a:xfrm>
            <a:off x="1259632" y="1203598"/>
            <a:ext cx="2174200" cy="138835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http://upload.news.cecb2b.com/2014/1023/1414027616846.png"/>
          <p:cNvPicPr>
            <a:picLocks noChangeAspect="1" noChangeArrowheads="1"/>
          </p:cNvPicPr>
          <p:nvPr/>
        </p:nvPicPr>
        <p:blipFill>
          <a:blip r:embed="rId6" cstate="print"/>
          <a:srcRect l="9809" r="1913"/>
          <a:stretch>
            <a:fillRect/>
          </a:stretch>
        </p:blipFill>
        <p:spPr bwMode="auto">
          <a:xfrm rot="299604">
            <a:off x="3548179" y="2807705"/>
            <a:ext cx="2173077" cy="138835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http://photo.ccoo.cn/webdiy/news/200757/2007578470964.jpg"/>
          <p:cNvPicPr>
            <a:picLocks noChangeAspect="1" noChangeArrowheads="1"/>
          </p:cNvPicPr>
          <p:nvPr/>
        </p:nvPicPr>
        <p:blipFill>
          <a:blip r:embed="rId7" cstate="print"/>
          <a:srcRect b="14286"/>
          <a:stretch>
            <a:fillRect/>
          </a:stretch>
        </p:blipFill>
        <p:spPr bwMode="auto">
          <a:xfrm>
            <a:off x="5868144" y="2931790"/>
            <a:ext cx="2112714" cy="126762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491880" y="1131590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视觉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1203598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听觉</a:t>
            </a:r>
            <a:endParaRPr lang="zh-CN" altLang="en-US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2" y="2787774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嗅觉</a:t>
            </a:r>
            <a:endParaRPr lang="zh-CN" altLang="en-US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1131590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舌觉</a:t>
            </a:r>
            <a:endParaRPr lang="zh-CN" altLang="en-US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2931790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触觉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1640" y="285978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意觉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  </a:t>
            </a:r>
            <a:r>
              <a:rPr lang="zh-CN" altLang="en-US" dirty="0" smtClean="0"/>
              <a:t>天赋的分类与层级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18</a:t>
            </a:fld>
            <a:endParaRPr lang="zh-CN" altLang="en-US"/>
          </a:p>
        </p:txBody>
      </p:sp>
      <p:graphicFrame>
        <p:nvGraphicFramePr>
          <p:cNvPr id="5" name="图示 4"/>
          <p:cNvGraphicFramePr/>
          <p:nvPr/>
        </p:nvGraphicFramePr>
        <p:xfrm>
          <a:off x="971600" y="1491630"/>
          <a:ext cx="3024336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499992" y="1338322"/>
            <a:ext cx="396044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19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在六种天赋中，意觉处于统领地位。听觉和舌觉也是具有综合性的天赋，视觉、触觉、嗅觉则独立性较强，属于不具足的天赋，容易出现分歧，在群体中共识较弱。因此前三项天赋有优势的人比较容易获取社会地位，后三项则比较被动，比较晚，也比较低调。在意识心理机制中，前三项天赋与内心活动更接近。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  </a:t>
            </a:r>
            <a:r>
              <a:rPr lang="zh-CN" altLang="en-US" dirty="0" smtClean="0"/>
              <a:t>天生我材必有用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19</a:t>
            </a:fld>
            <a:endParaRPr lang="zh-CN" altLang="en-US"/>
          </a:p>
        </p:txBody>
      </p:sp>
      <p:pic>
        <p:nvPicPr>
          <p:cNvPr id="20482" name="Picture 2" descr="http://pic18.nipic.com/20120205/4829989_07540137138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31590"/>
            <a:ext cx="7676852" cy="3486070"/>
          </a:xfrm>
          <a:prstGeom prst="rect">
            <a:avLst/>
          </a:prstGeom>
          <a:noFill/>
        </p:spPr>
      </p:pic>
      <p:cxnSp>
        <p:nvCxnSpPr>
          <p:cNvPr id="6" name="直接连接符 5"/>
          <p:cNvCxnSpPr/>
          <p:nvPr/>
        </p:nvCxnSpPr>
        <p:spPr>
          <a:xfrm>
            <a:off x="3707904" y="2355726"/>
            <a:ext cx="12961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355976" y="3435846"/>
            <a:ext cx="3585104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55976" y="2067694"/>
            <a:ext cx="3585104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55976" y="699542"/>
            <a:ext cx="3600400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771550"/>
            <a:ext cx="1440160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 smtClean="0"/>
              <a:t>目 录</a:t>
            </a:r>
            <a:endParaRPr lang="zh-CN" altLang="en-US" sz="4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1026" name="Picture 2" descr="http://www.027art.com/shaoer/UploadFiles_5898/201602/20160216180156708_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3911" y="1635646"/>
            <a:ext cx="3164033" cy="27940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412948" y="715192"/>
            <a:ext cx="3006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第一节  人格与潜意识</a:t>
            </a:r>
            <a:endParaRPr lang="en-US" altLang="zh-CN" b="1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21553018">
            <a:off x="4410061" y="2071032"/>
            <a:ext cx="28494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第二</a:t>
            </a:r>
            <a:r>
              <a:rPr lang="zh-CN" altLang="en-US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节  天赋与事业倾向</a:t>
            </a:r>
            <a:endParaRPr lang="en-US" altLang="zh-CN" b="1" dirty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99803" y="3431523"/>
            <a:ext cx="2771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第三节  性格与人际关系</a:t>
            </a:r>
            <a:endParaRPr lang="zh-CN" altLang="en-US" b="1" dirty="0"/>
          </a:p>
        </p:txBody>
      </p:sp>
      <p:sp>
        <p:nvSpPr>
          <p:cNvPr id="12" name="TextBox 11"/>
          <p:cNvSpPr txBox="1"/>
          <p:nvPr/>
        </p:nvSpPr>
        <p:spPr>
          <a:xfrm rot="15775">
            <a:off x="4842966" y="1089726"/>
            <a:ext cx="2441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心理学发展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婴儿期记忆与潜意识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素质测评与案例</a:t>
            </a:r>
            <a:endParaRPr lang="zh-CN" altLang="en-US" sz="1600" dirty="0"/>
          </a:p>
        </p:txBody>
      </p:sp>
      <p:sp>
        <p:nvSpPr>
          <p:cNvPr id="13" name="TextBox 12"/>
          <p:cNvSpPr txBox="1"/>
          <p:nvPr/>
        </p:nvSpPr>
        <p:spPr>
          <a:xfrm rot="21561678">
            <a:off x="4864576" y="2445395"/>
            <a:ext cx="28520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天赋原理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优势天赋决定事业方向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教育优势天赋的学习方法</a:t>
            </a:r>
            <a:endParaRPr lang="zh-CN" altLang="en-US" sz="1600" dirty="0"/>
          </a:p>
        </p:txBody>
      </p:sp>
      <p:sp>
        <p:nvSpPr>
          <p:cNvPr id="14" name="TextBox 13"/>
          <p:cNvSpPr txBox="1"/>
          <p:nvPr/>
        </p:nvSpPr>
        <p:spPr>
          <a:xfrm rot="15775">
            <a:off x="4861923" y="3821974"/>
            <a:ext cx="30572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情绪原理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个人价值观形成与人际关系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情绪管理与心理健康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  </a:t>
            </a:r>
            <a:r>
              <a:rPr lang="zh-CN" altLang="en-US" dirty="0" smtClean="0"/>
              <a:t>不同天赋的事业境界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20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43609" y="1275609"/>
          <a:ext cx="6984774" cy="3168347"/>
        </p:xfrm>
        <a:graphic>
          <a:graphicData uri="http://schemas.openxmlformats.org/drawingml/2006/table">
            <a:tbl>
              <a:tblPr/>
              <a:tblGrid>
                <a:gridCol w="1152127"/>
                <a:gridCol w="1728192"/>
                <a:gridCol w="4104455"/>
              </a:tblGrid>
              <a:tr h="45262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Calibri"/>
                          <a:ea typeface="宋体"/>
                          <a:cs typeface="Times New Roman"/>
                        </a:rPr>
                        <a:t>项目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latin typeface="Calibri"/>
                          <a:ea typeface="宋体"/>
                          <a:cs typeface="Times New Roman"/>
                        </a:rPr>
                        <a:t>事业境界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Calibri"/>
                          <a:ea typeface="宋体"/>
                          <a:cs typeface="Times New Roman"/>
                        </a:rPr>
                        <a:t>业界精英代表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5262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意觉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智慧圆融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哲学家、数学家、谋士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62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latin typeface="Calibri"/>
                          <a:ea typeface="宋体"/>
                          <a:cs typeface="Times New Roman"/>
                        </a:rPr>
                        <a:t>口</a:t>
                      </a:r>
                      <a:r>
                        <a:rPr lang="zh-CN" altLang="en-US" sz="1800" kern="100" dirty="0" smtClean="0">
                          <a:latin typeface="Calibri"/>
                          <a:ea typeface="宋体"/>
                          <a:cs typeface="Times New Roman"/>
                        </a:rPr>
                        <a:t>觉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欢乐无限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演说家、美食家、歌手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62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latin typeface="Calibri"/>
                          <a:ea typeface="宋体"/>
                          <a:cs typeface="Times New Roman"/>
                        </a:rPr>
                        <a:t>听</a:t>
                      </a:r>
                      <a:r>
                        <a:rPr lang="zh-CN" altLang="en-US" sz="1800" kern="100" dirty="0" smtClean="0">
                          <a:latin typeface="Calibri"/>
                          <a:ea typeface="宋体"/>
                          <a:cs typeface="Times New Roman"/>
                        </a:rPr>
                        <a:t>觉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止于至善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音乐家、调琴师、学者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62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视觉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艺术人生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书画家、鉴赏家、导演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62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嗅觉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探索精神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探险家、资本家、刑警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62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触觉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实干精神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武术家、舞蹈家、工匠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课堂练习：用心倾听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《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二泉映月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》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31590"/>
            <a:ext cx="8371656" cy="3638376"/>
          </a:xfrm>
        </p:spPr>
        <p:txBody>
          <a:bodyPr anchor="ctr">
            <a:normAutofit fontScale="77500" lnSpcReduction="20000"/>
          </a:bodyPr>
          <a:lstStyle/>
          <a:p>
            <a:pPr marL="0" indent="361950">
              <a:buNone/>
              <a:tabLst>
                <a:tab pos="180975" algn="l"/>
              </a:tabLst>
            </a:pPr>
            <a:r>
              <a:rPr lang="zh-CN" altLang="zh-CN" dirty="0" smtClean="0">
                <a:latin typeface="+mn-ea"/>
                <a:ea typeface="+mn-ea"/>
              </a:rPr>
              <a:t>那就让我来说说我的故事吧。</a:t>
            </a:r>
          </a:p>
          <a:p>
            <a:pPr marL="0" indent="361950">
              <a:buNone/>
              <a:tabLst>
                <a:tab pos="180975" algn="l"/>
              </a:tabLst>
            </a:pPr>
            <a:r>
              <a:rPr lang="zh-CN" altLang="zh-CN" dirty="0" smtClean="0">
                <a:latin typeface="+mn-ea"/>
                <a:ea typeface="+mn-ea"/>
              </a:rPr>
              <a:t>这是一个令人心酸的故事。发生在一个支离破碎的时代，一个月光如水的夜晚，一个毫不起眼的民居院落里面……</a:t>
            </a:r>
          </a:p>
          <a:p>
            <a:pPr marL="0" indent="361950">
              <a:buNone/>
              <a:tabLst>
                <a:tab pos="180975" algn="l"/>
              </a:tabLst>
            </a:pPr>
            <a:r>
              <a:rPr lang="zh-CN" altLang="zh-CN" dirty="0" smtClean="0">
                <a:latin typeface="+mn-ea"/>
                <a:ea typeface="+mn-ea"/>
              </a:rPr>
              <a:t>伴随着一声响亮的啼哭，一个新生命诞生了，我来到了这个世界上，一切本来是那么美好。但是，命运却和我开了一个玩笑，母亲因为受不了世俗的偏见，在我出生后不到一年就自杀了，沦为了封建礼教的牺牲品。记得就是那天，一个血色的黄昏，我的天塌了。</a:t>
            </a:r>
          </a:p>
          <a:p>
            <a:pPr marL="0" indent="361950">
              <a:buNone/>
              <a:tabLst>
                <a:tab pos="180975" algn="l"/>
              </a:tabLst>
            </a:pPr>
            <a:r>
              <a:rPr lang="zh-CN" altLang="zh-CN" dirty="0" smtClean="0">
                <a:latin typeface="+mn-ea"/>
                <a:ea typeface="+mn-ea"/>
              </a:rPr>
              <a:t>年幼丧母对我的影响非常大，但即使悲痛，生活也要继续下去啊。在父亲的督导下，我勤学苦练，用心钻研，不久就熟练地掌握了多种乐器的演奏技艺。但这其中的艰辛苦楚，又有谁能体会到呢？多少个夜晚，我一边练着琴，一边想念我的母亲。我偷偷的抹着眼泪，将对母亲的思念一点一滴都寄托在音乐上了。我不解，我悲愤，这是怎样的命运啊？我对天呐喊、呐喊——这是为什么啊？为什么会这样啊？细细琴弦划破了我的手指，但是我已经感觉不到了疼痛。老天爷冷冷的看我，没有任何回答。从此我开始变得越来越叛逆不羁。</a:t>
            </a:r>
          </a:p>
          <a:p>
            <a:pPr marL="0" indent="361950">
              <a:buNone/>
              <a:tabLst>
                <a:tab pos="180975" algn="l"/>
              </a:tabLst>
            </a:pPr>
            <a:r>
              <a:rPr lang="zh-CN" altLang="zh-CN" dirty="0" smtClean="0">
                <a:latin typeface="+mn-ea"/>
                <a:ea typeface="+mn-ea"/>
              </a:rPr>
              <a:t>不羁的生活带来的是荒唐的后果，我双眼失明了。这让我再一次陷入了无边无际的绝望之中。心中的悲凉如无情的夜色，空空荡荡的，弥漫着死亡的气息。感觉到死亡的威胁，我恐惧了，颤抖的琴弦此时此刻释放出了我心中的最强音：啊——啊——啊——！我如狮子般怒吼了，我不甘啊！但，这又有什么用呢？命运如此啊！我只能认命了。</a:t>
            </a:r>
          </a:p>
          <a:p>
            <a:pPr marL="0" indent="361950">
              <a:buNone/>
              <a:tabLst>
                <a:tab pos="180975" algn="l"/>
              </a:tabLst>
            </a:pPr>
            <a:r>
              <a:rPr lang="zh-CN" altLang="zh-CN" dirty="0" smtClean="0">
                <a:latin typeface="+mn-ea"/>
                <a:ea typeface="+mn-ea"/>
              </a:rPr>
              <a:t>月光下，小街边，有一个双目失明的老者，默默地拉着他心爱的二胡，反复向路人述说着他悲凉的故事。琴声依旧，却让人感觉到悲而不伤。余音袅袅不绝，承载着一丝明悟，向着虚空悠悠而去……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28384" y="84355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朗读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2.6  </a:t>
            </a:r>
            <a:r>
              <a:rPr lang="zh-CN" altLang="en-US" dirty="0" smtClean="0"/>
              <a:t>现实与梦想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22</a:t>
            </a:fld>
            <a:endParaRPr lang="zh-CN" altLang="en-US"/>
          </a:p>
        </p:txBody>
      </p:sp>
      <p:pic>
        <p:nvPicPr>
          <p:cNvPr id="5" name="Picture 2" descr="http://p2.qhimg.com/t01f2a8009c08feaa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1713" y="1947054"/>
            <a:ext cx="3260725" cy="217487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图片 5" descr="梦想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0775" y="1956579"/>
            <a:ext cx="3471863" cy="21717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0" y="4434666"/>
            <a:ext cx="46217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仿宋" pitchFamily="49" charset="-122"/>
                <a:ea typeface="仿宋" pitchFamily="49" charset="-122"/>
              </a:rPr>
              <a:t>我的梦</a:t>
            </a:r>
            <a:r>
              <a:rPr lang="en-US" altLang="zh-CN" sz="1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仿宋" pitchFamily="49" charset="-122"/>
                <a:ea typeface="仿宋" pitchFamily="49" charset="-122"/>
              </a:rPr>
              <a:t> ------------------------ </a:t>
            </a:r>
            <a:r>
              <a:rPr lang="zh-CN" altLang="en-US" sz="1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仿宋" pitchFamily="49" charset="-122"/>
                <a:ea typeface="仿宋" pitchFamily="49" charset="-122"/>
              </a:rPr>
              <a:t>中国梦</a:t>
            </a: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827584" y="1131590"/>
            <a:ext cx="34198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09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路人甲：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“人应该现实点”。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809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路人乙：“人不能太现实”。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4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2.7  </a:t>
            </a:r>
            <a:r>
              <a:rPr lang="zh-CN" altLang="en-US" dirty="0" smtClean="0"/>
              <a:t>不同天赋的学习方法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23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27584" y="987573"/>
          <a:ext cx="7416824" cy="3744416"/>
        </p:xfrm>
        <a:graphic>
          <a:graphicData uri="http://schemas.openxmlformats.org/drawingml/2006/table">
            <a:tbl>
              <a:tblPr/>
              <a:tblGrid>
                <a:gridCol w="791228"/>
                <a:gridCol w="899929"/>
                <a:gridCol w="5725667"/>
              </a:tblGrid>
              <a:tr h="2327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Calibri"/>
                          <a:ea typeface="宋体"/>
                          <a:cs typeface="Times New Roman"/>
                        </a:rPr>
                        <a:t>天赋</a:t>
                      </a:r>
                      <a:endParaRPr lang="zh-CN" sz="1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特点</a:t>
                      </a:r>
                      <a:endParaRPr lang="zh-CN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Calibri"/>
                          <a:ea typeface="宋体"/>
                          <a:cs typeface="Times New Roman"/>
                        </a:rPr>
                        <a:t>学习方法</a:t>
                      </a:r>
                      <a:endParaRPr lang="zh-CN" sz="1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85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视觉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阅览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观察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47320" algn="l"/>
                        </a:tabLs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以阅读为主，多看课外书籍。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47320" algn="l"/>
                        </a:tabLs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反复多看，并用有颜色的笔做记号。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47320" algn="l"/>
                        </a:tabLs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把大篇幅的知识点转化为图形表格进行记忆。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听觉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倾听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理解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以听讲为主，通过倾听不同说法理解逻辑。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把握上课时间，认真听老师讲。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多提问，多听课外音频教材。 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嗅觉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形象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判断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以自学为主，彻底掌握基础逻辑。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相信自己的直觉，避免过度想象而偏离主线。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用鱼骨图或思维导图对知识进行归纳演绎。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舌觉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传播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表达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以诵读为主，通过复述、辩论、理顺逻辑。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积极参与课间互动，找机会给同学上课。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多上台演讲，积极参与各种辩论会。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触觉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实践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操作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47320" algn="l"/>
                        </a:tabLs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以体验为主，在实际操作中掌握逻辑。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47320" algn="l"/>
                        </a:tabLs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把抽象知识跟现实场景进行接轨。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47320" algn="l"/>
                        </a:tabLs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配备专用文具方便活动以回收注意力。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意觉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系统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逻辑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47320" algn="l"/>
                        </a:tabLs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以自学为主，在因果条件推理中掌握逻辑。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47320" algn="l"/>
                        </a:tabLs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对于写作需要增加感情投入，避免枯燥说理。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47320" algn="l"/>
                        </a:tabLs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课前强调预习，考试后强调订正。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2.8  </a:t>
            </a:r>
            <a:r>
              <a:rPr lang="zh-CN" altLang="en-US" dirty="0" smtClean="0"/>
              <a:t>不同个性的引导方法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24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27586" y="915564"/>
          <a:ext cx="7560838" cy="3960442"/>
        </p:xfrm>
        <a:graphic>
          <a:graphicData uri="http://schemas.openxmlformats.org/drawingml/2006/table">
            <a:tbl>
              <a:tblPr/>
              <a:tblGrid>
                <a:gridCol w="849547"/>
                <a:gridCol w="849547"/>
                <a:gridCol w="5861744"/>
              </a:tblGrid>
              <a:tr h="318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Calibri"/>
                          <a:ea typeface="宋体"/>
                          <a:cs typeface="Times New Roman"/>
                        </a:rPr>
                        <a:t>个性</a:t>
                      </a:r>
                      <a:endParaRPr lang="zh-CN" sz="1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96" marR="164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特点</a:t>
                      </a:r>
                      <a:endParaRPr lang="zh-CN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96" marR="1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Calibri"/>
                          <a:ea typeface="宋体"/>
                          <a:cs typeface="Times New Roman"/>
                        </a:rPr>
                        <a:t>引导方法</a:t>
                      </a:r>
                      <a:endParaRPr lang="zh-CN" sz="1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629" marR="63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069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喜乐</a:t>
                      </a:r>
                    </a:p>
                  </a:txBody>
                  <a:tcPr marL="16496" marR="164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兴趣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爱好</a:t>
                      </a:r>
                    </a:p>
                  </a:txBody>
                  <a:tcPr marL="16496" marR="1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对于想得对的、做得对的要给予鼓励。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帮助分析、提升认识，找到行动的利益。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通过恐慌（对他人的损害），促使其产生敬畏而改变。</a:t>
                      </a:r>
                    </a:p>
                  </a:txBody>
                  <a:tcPr marL="63629" marR="63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9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气怒</a:t>
                      </a:r>
                    </a:p>
                  </a:txBody>
                  <a:tcPr marL="16496" marR="164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争强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好胜</a:t>
                      </a:r>
                    </a:p>
                  </a:txBody>
                  <a:tcPr marL="16496" marR="1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建立并遵守公正的规则，促使其行动，强化正确的行动力度。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帮助分析社会规则，鼓励竞争、发表不同意见。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用同情感化恨意，促使其放弃过激行为。</a:t>
                      </a:r>
                    </a:p>
                  </a:txBody>
                  <a:tcPr marL="63629" marR="63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9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忧愁</a:t>
                      </a:r>
                    </a:p>
                  </a:txBody>
                  <a:tcPr marL="16496" marR="164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委婉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执着</a:t>
                      </a:r>
                    </a:p>
                  </a:txBody>
                  <a:tcPr marL="16496" marR="1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有思想、懂事是好的，烦恼即菩提，应予赞美。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先天下之忧而忧，追求真理，启发他人。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塞翁失马焉知非福，不懂放下，难成大器。</a:t>
                      </a:r>
                    </a:p>
                  </a:txBody>
                  <a:tcPr marL="63629" marR="63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9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惊怕</a:t>
                      </a:r>
                    </a:p>
                  </a:txBody>
                  <a:tcPr marL="16496" marR="164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追求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完美</a:t>
                      </a:r>
                    </a:p>
                  </a:txBody>
                  <a:tcPr marL="16496" marR="1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对于取得的成绩给予肯定，鼓励学生制定较高的学习目标。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天下兴亡匹夫有责，建立学习的使命感。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君子有所为有所不为，因小失大，令人失望。</a:t>
                      </a:r>
                    </a:p>
                  </a:txBody>
                  <a:tcPr marL="63629" marR="63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9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恐惧</a:t>
                      </a:r>
                    </a:p>
                  </a:txBody>
                  <a:tcPr marL="16496" marR="164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追求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稳定</a:t>
                      </a:r>
                    </a:p>
                  </a:txBody>
                  <a:tcPr marL="16496" marR="1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有敬畏心、遵守规则是对的，应予表扬。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视乎其上，得乎其中，有实力才安全。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安于现状，碌碌无为，勇于创新，实现价值。</a:t>
                      </a:r>
                    </a:p>
                  </a:txBody>
                  <a:tcPr marL="63629" marR="63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9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悲伤</a:t>
                      </a:r>
                    </a:p>
                  </a:txBody>
                  <a:tcPr marL="16496" marR="164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追求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关注</a:t>
                      </a:r>
                    </a:p>
                  </a:txBody>
                  <a:tcPr marL="16496" marR="1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考虑不利因素不是坏事，应予理解。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天生我材必有用，找准优势，利己利人。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有梦才有未来，微笑面对困难，要有正能量。</a:t>
                      </a:r>
                    </a:p>
                  </a:txBody>
                  <a:tcPr marL="63629" marR="63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>
            <a:off x="539552" y="555526"/>
            <a:ext cx="8064896" cy="4104456"/>
          </a:xfrm>
          <a:prstGeom prst="teardrop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15616" y="1802014"/>
            <a:ext cx="2592288" cy="13944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91880" y="2211710"/>
            <a:ext cx="4464496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性格与人际关系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632" y="699542"/>
            <a:ext cx="86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cap="all" dirty="0" smtClean="0">
                <a:solidFill>
                  <a:srgbClr val="4E3B3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endParaRPr lang="zh-CN" alt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  </a:t>
            </a:r>
            <a:r>
              <a:rPr lang="zh-CN" altLang="en-US" dirty="0" smtClean="0"/>
              <a:t>情绪的定义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55576" y="2484353"/>
            <a:ext cx="756084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460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著名心理专家郝滨先生认为性格可界定为个体思想、情绪、价值观、信念、感知、行为与态度之总称。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576" y="3293571"/>
            <a:ext cx="7560840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61950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性格是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性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之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格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的意思，解释为性情的模式，其中性情指的就是情绪。基于此，我们给性格重新定义为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情绪的模式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576" y="1635646"/>
            <a:ext cx="756084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46088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性格，《现代汉语词典》解释为：主要表现每个人在对人、对事的态度和行为方式上所表现出来的心理特点：如开朗、刚强、懦弱、粗暴等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animBg="1"/>
      <p:bldP spid="7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  </a:t>
            </a:r>
            <a:r>
              <a:rPr lang="zh-CN" altLang="en-US" dirty="0" smtClean="0"/>
              <a:t>情绪的模式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85751" y="1707654"/>
            <a:ext cx="1160074" cy="464029"/>
          </a:xfrm>
          <a:custGeom>
            <a:avLst/>
            <a:gdLst>
              <a:gd name="connsiteX0" fmla="*/ 0 w 1160074"/>
              <a:gd name="connsiteY0" fmla="*/ 0 h 464029"/>
              <a:gd name="connsiteX1" fmla="*/ 1160074 w 1160074"/>
              <a:gd name="connsiteY1" fmla="*/ 0 h 464029"/>
              <a:gd name="connsiteX2" fmla="*/ 1160074 w 1160074"/>
              <a:gd name="connsiteY2" fmla="*/ 464029 h 464029"/>
              <a:gd name="connsiteX3" fmla="*/ 0 w 1160074"/>
              <a:gd name="connsiteY3" fmla="*/ 464029 h 464029"/>
              <a:gd name="connsiteX4" fmla="*/ 0 w 1160074"/>
              <a:gd name="connsiteY4" fmla="*/ 0 h 4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464029">
                <a:moveTo>
                  <a:pt x="0" y="0"/>
                </a:moveTo>
                <a:lnTo>
                  <a:pt x="1160074" y="0"/>
                </a:lnTo>
                <a:lnTo>
                  <a:pt x="1160074" y="464029"/>
                </a:lnTo>
                <a:lnTo>
                  <a:pt x="0" y="4640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36" tIns="113792" rIns="199136" bIns="11379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0" kern="1200" dirty="0" smtClean="0">
                <a:solidFill>
                  <a:schemeClr val="tx1"/>
                </a:solidFill>
                <a:latin typeface="+mj-ea"/>
                <a:ea typeface="+mj-ea"/>
              </a:rPr>
              <a:t>喜</a:t>
            </a:r>
            <a:endParaRPr lang="zh-CN" altLang="en-US" sz="2800" b="0" kern="1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85751" y="2171683"/>
            <a:ext cx="1160074" cy="834480"/>
          </a:xfrm>
          <a:custGeom>
            <a:avLst/>
            <a:gdLst>
              <a:gd name="connsiteX0" fmla="*/ 0 w 1160074"/>
              <a:gd name="connsiteY0" fmla="*/ 0 h 834480"/>
              <a:gd name="connsiteX1" fmla="*/ 1160074 w 1160074"/>
              <a:gd name="connsiteY1" fmla="*/ 0 h 834480"/>
              <a:gd name="connsiteX2" fmla="*/ 1160074 w 1160074"/>
              <a:gd name="connsiteY2" fmla="*/ 834480 h 834480"/>
              <a:gd name="connsiteX3" fmla="*/ 0 w 1160074"/>
              <a:gd name="connsiteY3" fmla="*/ 834480 h 834480"/>
              <a:gd name="connsiteX4" fmla="*/ 0 w 1160074"/>
              <a:gd name="connsiteY4" fmla="*/ 0 h 8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834480">
                <a:moveTo>
                  <a:pt x="0" y="0"/>
                </a:moveTo>
                <a:lnTo>
                  <a:pt x="1160074" y="0"/>
                </a:lnTo>
                <a:lnTo>
                  <a:pt x="1160074" y="834480"/>
                </a:lnTo>
                <a:lnTo>
                  <a:pt x="0" y="83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ctr" anchorCtr="0">
            <a:noAutofit/>
          </a:bodyPr>
          <a:lstStyle/>
          <a:p>
            <a:pPr marL="228600" lvl="1" indent="-228600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000" kern="1200" dirty="0" smtClean="0">
                <a:latin typeface="宋体" pitchFamily="2" charset="-122"/>
                <a:ea typeface="宋体" pitchFamily="2" charset="-122"/>
              </a:rPr>
              <a:t>淡化</a:t>
            </a:r>
            <a:endParaRPr lang="en-US" altLang="zh-CN" sz="2000" kern="12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008236" y="1707654"/>
            <a:ext cx="1160074" cy="464029"/>
          </a:xfrm>
          <a:custGeom>
            <a:avLst/>
            <a:gdLst>
              <a:gd name="connsiteX0" fmla="*/ 0 w 1160074"/>
              <a:gd name="connsiteY0" fmla="*/ 0 h 464029"/>
              <a:gd name="connsiteX1" fmla="*/ 1160074 w 1160074"/>
              <a:gd name="connsiteY1" fmla="*/ 0 h 464029"/>
              <a:gd name="connsiteX2" fmla="*/ 1160074 w 1160074"/>
              <a:gd name="connsiteY2" fmla="*/ 464029 h 464029"/>
              <a:gd name="connsiteX3" fmla="*/ 0 w 1160074"/>
              <a:gd name="connsiteY3" fmla="*/ 464029 h 464029"/>
              <a:gd name="connsiteX4" fmla="*/ 0 w 1160074"/>
              <a:gd name="connsiteY4" fmla="*/ 0 h 4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464029">
                <a:moveTo>
                  <a:pt x="0" y="0"/>
                </a:moveTo>
                <a:lnTo>
                  <a:pt x="1160074" y="0"/>
                </a:lnTo>
                <a:lnTo>
                  <a:pt x="1160074" y="464029"/>
                </a:lnTo>
                <a:lnTo>
                  <a:pt x="0" y="4640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hueOff val="-167973"/>
              <a:satOff val="9129"/>
              <a:lumOff val="-1686"/>
              <a:alphaOff val="0"/>
            </a:schemeClr>
          </a:lnRef>
          <a:fillRef idx="1">
            <a:schemeClr val="accent5">
              <a:hueOff val="-167973"/>
              <a:satOff val="9129"/>
              <a:lumOff val="-1686"/>
              <a:alphaOff val="0"/>
            </a:schemeClr>
          </a:fillRef>
          <a:effectRef idx="0">
            <a:schemeClr val="accent5">
              <a:hueOff val="-167973"/>
              <a:satOff val="9129"/>
              <a:lumOff val="-1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36" tIns="113792" rIns="199136" bIns="11379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0" kern="1200" dirty="0" smtClean="0">
                <a:solidFill>
                  <a:schemeClr val="tx1"/>
                </a:solidFill>
                <a:latin typeface="+mj-ea"/>
                <a:ea typeface="+mj-ea"/>
              </a:rPr>
              <a:t>怒</a:t>
            </a:r>
            <a:endParaRPr lang="zh-CN" altLang="en-US" sz="2800" b="0" kern="1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008236" y="2171683"/>
            <a:ext cx="1160074" cy="834480"/>
          </a:xfrm>
          <a:custGeom>
            <a:avLst/>
            <a:gdLst>
              <a:gd name="connsiteX0" fmla="*/ 0 w 1160074"/>
              <a:gd name="connsiteY0" fmla="*/ 0 h 834480"/>
              <a:gd name="connsiteX1" fmla="*/ 1160074 w 1160074"/>
              <a:gd name="connsiteY1" fmla="*/ 0 h 834480"/>
              <a:gd name="connsiteX2" fmla="*/ 1160074 w 1160074"/>
              <a:gd name="connsiteY2" fmla="*/ 834480 h 834480"/>
              <a:gd name="connsiteX3" fmla="*/ 0 w 1160074"/>
              <a:gd name="connsiteY3" fmla="*/ 834480 h 834480"/>
              <a:gd name="connsiteX4" fmla="*/ 0 w 1160074"/>
              <a:gd name="connsiteY4" fmla="*/ 0 h 8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834480">
                <a:moveTo>
                  <a:pt x="0" y="0"/>
                </a:moveTo>
                <a:lnTo>
                  <a:pt x="1160074" y="0"/>
                </a:lnTo>
                <a:lnTo>
                  <a:pt x="1160074" y="834480"/>
                </a:lnTo>
                <a:lnTo>
                  <a:pt x="0" y="83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tint val="40000"/>
              <a:alpha val="90000"/>
              <a:hueOff val="-270698"/>
              <a:satOff val="4999"/>
              <a:lumOff val="12"/>
              <a:alphaOff val="0"/>
            </a:schemeClr>
          </a:lnRef>
          <a:fillRef idx="1">
            <a:schemeClr val="accent5">
              <a:tint val="40000"/>
              <a:alpha val="90000"/>
              <a:hueOff val="-270698"/>
              <a:satOff val="4999"/>
              <a:lumOff val="12"/>
              <a:alphaOff val="0"/>
            </a:schemeClr>
          </a:fillRef>
          <a:effectRef idx="0">
            <a:schemeClr val="accent5">
              <a:tint val="40000"/>
              <a:alpha val="90000"/>
              <a:hueOff val="-270698"/>
              <a:satOff val="4999"/>
              <a:lumOff val="12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ctr" anchorCtr="0">
            <a:noAutofit/>
          </a:bodyPr>
          <a:lstStyle/>
          <a:p>
            <a:pPr marL="228600" lvl="1" indent="-228600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000" kern="1200" dirty="0" smtClean="0">
                <a:latin typeface="宋体" pitchFamily="2" charset="-122"/>
                <a:ea typeface="宋体" pitchFamily="2" charset="-122"/>
              </a:rPr>
              <a:t>转移</a:t>
            </a:r>
            <a:endParaRPr lang="en-US" altLang="zh-CN" sz="2000" kern="12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330720" y="1707654"/>
            <a:ext cx="1160074" cy="464029"/>
          </a:xfrm>
          <a:custGeom>
            <a:avLst/>
            <a:gdLst>
              <a:gd name="connsiteX0" fmla="*/ 0 w 1160074"/>
              <a:gd name="connsiteY0" fmla="*/ 0 h 464029"/>
              <a:gd name="connsiteX1" fmla="*/ 1160074 w 1160074"/>
              <a:gd name="connsiteY1" fmla="*/ 0 h 464029"/>
              <a:gd name="connsiteX2" fmla="*/ 1160074 w 1160074"/>
              <a:gd name="connsiteY2" fmla="*/ 464029 h 464029"/>
              <a:gd name="connsiteX3" fmla="*/ 0 w 1160074"/>
              <a:gd name="connsiteY3" fmla="*/ 464029 h 464029"/>
              <a:gd name="connsiteX4" fmla="*/ 0 w 1160074"/>
              <a:gd name="connsiteY4" fmla="*/ 0 h 4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464029">
                <a:moveTo>
                  <a:pt x="0" y="0"/>
                </a:moveTo>
                <a:lnTo>
                  <a:pt x="1160074" y="0"/>
                </a:lnTo>
                <a:lnTo>
                  <a:pt x="1160074" y="464029"/>
                </a:lnTo>
                <a:lnTo>
                  <a:pt x="0" y="4640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hueOff val="-335946"/>
              <a:satOff val="18259"/>
              <a:lumOff val="-3373"/>
              <a:alphaOff val="0"/>
            </a:schemeClr>
          </a:lnRef>
          <a:fillRef idx="1">
            <a:schemeClr val="accent5">
              <a:hueOff val="-335946"/>
              <a:satOff val="18259"/>
              <a:lumOff val="-3373"/>
              <a:alphaOff val="0"/>
            </a:schemeClr>
          </a:fillRef>
          <a:effectRef idx="0">
            <a:schemeClr val="accent5">
              <a:hueOff val="-335946"/>
              <a:satOff val="18259"/>
              <a:lumOff val="-3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36" tIns="113792" rIns="199136" bIns="11379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0" kern="1200" dirty="0" smtClean="0">
                <a:solidFill>
                  <a:schemeClr val="tx1"/>
                </a:solidFill>
                <a:latin typeface="+mj-ea"/>
                <a:ea typeface="+mj-ea"/>
              </a:rPr>
              <a:t>忧</a:t>
            </a:r>
            <a:endParaRPr lang="zh-CN" altLang="en-US" sz="2800" b="0" kern="1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330720" y="2171683"/>
            <a:ext cx="1160074" cy="834480"/>
          </a:xfrm>
          <a:custGeom>
            <a:avLst/>
            <a:gdLst>
              <a:gd name="connsiteX0" fmla="*/ 0 w 1160074"/>
              <a:gd name="connsiteY0" fmla="*/ 0 h 834480"/>
              <a:gd name="connsiteX1" fmla="*/ 1160074 w 1160074"/>
              <a:gd name="connsiteY1" fmla="*/ 0 h 834480"/>
              <a:gd name="connsiteX2" fmla="*/ 1160074 w 1160074"/>
              <a:gd name="connsiteY2" fmla="*/ 834480 h 834480"/>
              <a:gd name="connsiteX3" fmla="*/ 0 w 1160074"/>
              <a:gd name="connsiteY3" fmla="*/ 834480 h 834480"/>
              <a:gd name="connsiteX4" fmla="*/ 0 w 1160074"/>
              <a:gd name="connsiteY4" fmla="*/ 0 h 8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834480">
                <a:moveTo>
                  <a:pt x="0" y="0"/>
                </a:moveTo>
                <a:lnTo>
                  <a:pt x="1160074" y="0"/>
                </a:lnTo>
                <a:lnTo>
                  <a:pt x="1160074" y="834480"/>
                </a:lnTo>
                <a:lnTo>
                  <a:pt x="0" y="83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tint val="40000"/>
              <a:alpha val="90000"/>
              <a:hueOff val="-541396"/>
              <a:satOff val="9998"/>
              <a:lumOff val="24"/>
              <a:alphaOff val="0"/>
            </a:schemeClr>
          </a:lnRef>
          <a:fillRef idx="1">
            <a:schemeClr val="accent5">
              <a:tint val="40000"/>
              <a:alpha val="90000"/>
              <a:hueOff val="-541396"/>
              <a:satOff val="9998"/>
              <a:lumOff val="24"/>
              <a:alphaOff val="0"/>
            </a:schemeClr>
          </a:fillRef>
          <a:effectRef idx="0">
            <a:schemeClr val="accent5">
              <a:tint val="40000"/>
              <a:alpha val="90000"/>
              <a:hueOff val="-541396"/>
              <a:satOff val="9998"/>
              <a:lumOff val="24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ctr" anchorCtr="0">
            <a:noAutofit/>
          </a:bodyPr>
          <a:lstStyle/>
          <a:p>
            <a:pPr marL="228600" lvl="1" indent="-228600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000" kern="1200" dirty="0" smtClean="0">
                <a:latin typeface="宋体" pitchFamily="2" charset="-122"/>
                <a:ea typeface="宋体" pitchFamily="2" charset="-122"/>
              </a:rPr>
              <a:t>流转</a:t>
            </a:r>
            <a:endParaRPr lang="en-US" altLang="zh-CN" sz="2000" kern="12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653205" y="1707654"/>
            <a:ext cx="1160074" cy="464029"/>
          </a:xfrm>
          <a:custGeom>
            <a:avLst/>
            <a:gdLst>
              <a:gd name="connsiteX0" fmla="*/ 0 w 1160074"/>
              <a:gd name="connsiteY0" fmla="*/ 0 h 464029"/>
              <a:gd name="connsiteX1" fmla="*/ 1160074 w 1160074"/>
              <a:gd name="connsiteY1" fmla="*/ 0 h 464029"/>
              <a:gd name="connsiteX2" fmla="*/ 1160074 w 1160074"/>
              <a:gd name="connsiteY2" fmla="*/ 464029 h 464029"/>
              <a:gd name="connsiteX3" fmla="*/ 0 w 1160074"/>
              <a:gd name="connsiteY3" fmla="*/ 464029 h 464029"/>
              <a:gd name="connsiteX4" fmla="*/ 0 w 1160074"/>
              <a:gd name="connsiteY4" fmla="*/ 0 h 4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464029">
                <a:moveTo>
                  <a:pt x="0" y="0"/>
                </a:moveTo>
                <a:lnTo>
                  <a:pt x="1160074" y="0"/>
                </a:lnTo>
                <a:lnTo>
                  <a:pt x="1160074" y="464029"/>
                </a:lnTo>
                <a:lnTo>
                  <a:pt x="0" y="4640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hueOff val="-503918"/>
              <a:satOff val="27388"/>
              <a:lumOff val="-5059"/>
              <a:alphaOff val="0"/>
            </a:schemeClr>
          </a:lnRef>
          <a:fillRef idx="1">
            <a:schemeClr val="accent5">
              <a:hueOff val="-503918"/>
              <a:satOff val="27388"/>
              <a:lumOff val="-5059"/>
              <a:alphaOff val="0"/>
            </a:schemeClr>
          </a:fillRef>
          <a:effectRef idx="0">
            <a:schemeClr val="accent5">
              <a:hueOff val="-503918"/>
              <a:satOff val="27388"/>
              <a:lumOff val="-505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36" tIns="113792" rIns="199136" bIns="11379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0" kern="1200" dirty="0" smtClean="0">
                <a:solidFill>
                  <a:schemeClr val="tx1"/>
                </a:solidFill>
                <a:latin typeface="+mj-ea"/>
                <a:ea typeface="+mj-ea"/>
              </a:rPr>
              <a:t>惊</a:t>
            </a:r>
            <a:endParaRPr lang="zh-CN" altLang="en-US" sz="2800" b="0" kern="1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653205" y="2171683"/>
            <a:ext cx="1160074" cy="834480"/>
          </a:xfrm>
          <a:custGeom>
            <a:avLst/>
            <a:gdLst>
              <a:gd name="connsiteX0" fmla="*/ 0 w 1160074"/>
              <a:gd name="connsiteY0" fmla="*/ 0 h 834480"/>
              <a:gd name="connsiteX1" fmla="*/ 1160074 w 1160074"/>
              <a:gd name="connsiteY1" fmla="*/ 0 h 834480"/>
              <a:gd name="connsiteX2" fmla="*/ 1160074 w 1160074"/>
              <a:gd name="connsiteY2" fmla="*/ 834480 h 834480"/>
              <a:gd name="connsiteX3" fmla="*/ 0 w 1160074"/>
              <a:gd name="connsiteY3" fmla="*/ 834480 h 834480"/>
              <a:gd name="connsiteX4" fmla="*/ 0 w 1160074"/>
              <a:gd name="connsiteY4" fmla="*/ 0 h 8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834480">
                <a:moveTo>
                  <a:pt x="0" y="0"/>
                </a:moveTo>
                <a:lnTo>
                  <a:pt x="1160074" y="0"/>
                </a:lnTo>
                <a:lnTo>
                  <a:pt x="1160074" y="834480"/>
                </a:lnTo>
                <a:lnTo>
                  <a:pt x="0" y="83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tint val="40000"/>
              <a:alpha val="90000"/>
              <a:hueOff val="-812094"/>
              <a:satOff val="14996"/>
              <a:lumOff val="37"/>
              <a:alphaOff val="0"/>
            </a:schemeClr>
          </a:lnRef>
          <a:fillRef idx="1">
            <a:schemeClr val="accent5">
              <a:tint val="40000"/>
              <a:alpha val="90000"/>
              <a:hueOff val="-812094"/>
              <a:satOff val="14996"/>
              <a:lumOff val="37"/>
              <a:alphaOff val="0"/>
            </a:schemeClr>
          </a:fillRef>
          <a:effectRef idx="0">
            <a:schemeClr val="accent5">
              <a:tint val="40000"/>
              <a:alpha val="90000"/>
              <a:hueOff val="-812094"/>
              <a:satOff val="14996"/>
              <a:lumOff val="37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ctr" anchorCtr="0">
            <a:noAutofit/>
          </a:bodyPr>
          <a:lstStyle/>
          <a:p>
            <a:pPr marL="228600" lvl="1" indent="-228600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000" kern="1200" dirty="0" smtClean="0">
                <a:latin typeface="宋体" pitchFamily="2" charset="-122"/>
                <a:ea typeface="宋体" pitchFamily="2" charset="-122"/>
              </a:rPr>
              <a:t>削弱</a:t>
            </a:r>
            <a:endParaRPr lang="en-US" altLang="zh-CN" sz="2000" kern="12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975689" y="1707654"/>
            <a:ext cx="1160074" cy="464029"/>
          </a:xfrm>
          <a:custGeom>
            <a:avLst/>
            <a:gdLst>
              <a:gd name="connsiteX0" fmla="*/ 0 w 1160074"/>
              <a:gd name="connsiteY0" fmla="*/ 0 h 464029"/>
              <a:gd name="connsiteX1" fmla="*/ 1160074 w 1160074"/>
              <a:gd name="connsiteY1" fmla="*/ 0 h 464029"/>
              <a:gd name="connsiteX2" fmla="*/ 1160074 w 1160074"/>
              <a:gd name="connsiteY2" fmla="*/ 464029 h 464029"/>
              <a:gd name="connsiteX3" fmla="*/ 0 w 1160074"/>
              <a:gd name="connsiteY3" fmla="*/ 464029 h 464029"/>
              <a:gd name="connsiteX4" fmla="*/ 0 w 1160074"/>
              <a:gd name="connsiteY4" fmla="*/ 0 h 4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464029">
                <a:moveTo>
                  <a:pt x="0" y="0"/>
                </a:moveTo>
                <a:lnTo>
                  <a:pt x="1160074" y="0"/>
                </a:lnTo>
                <a:lnTo>
                  <a:pt x="1160074" y="464029"/>
                </a:lnTo>
                <a:lnTo>
                  <a:pt x="0" y="4640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hueOff val="-671891"/>
              <a:satOff val="36518"/>
              <a:lumOff val="-6746"/>
              <a:alphaOff val="0"/>
            </a:schemeClr>
          </a:lnRef>
          <a:fillRef idx="1">
            <a:schemeClr val="accent5">
              <a:hueOff val="-671891"/>
              <a:satOff val="36518"/>
              <a:lumOff val="-6746"/>
              <a:alphaOff val="0"/>
            </a:schemeClr>
          </a:fillRef>
          <a:effectRef idx="0">
            <a:schemeClr val="accent5">
              <a:hueOff val="-671891"/>
              <a:satOff val="36518"/>
              <a:lumOff val="-674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36" tIns="113792" rIns="199136" bIns="11379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0" kern="1200" dirty="0" smtClean="0">
                <a:solidFill>
                  <a:schemeClr val="tx1"/>
                </a:solidFill>
                <a:latin typeface="+mj-ea"/>
                <a:ea typeface="+mj-ea"/>
              </a:rPr>
              <a:t>恐</a:t>
            </a:r>
            <a:endParaRPr lang="zh-CN" altLang="en-US" sz="2800" b="0" kern="1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5975689" y="2171683"/>
            <a:ext cx="1160074" cy="834480"/>
          </a:xfrm>
          <a:custGeom>
            <a:avLst/>
            <a:gdLst>
              <a:gd name="connsiteX0" fmla="*/ 0 w 1160074"/>
              <a:gd name="connsiteY0" fmla="*/ 0 h 834480"/>
              <a:gd name="connsiteX1" fmla="*/ 1160074 w 1160074"/>
              <a:gd name="connsiteY1" fmla="*/ 0 h 834480"/>
              <a:gd name="connsiteX2" fmla="*/ 1160074 w 1160074"/>
              <a:gd name="connsiteY2" fmla="*/ 834480 h 834480"/>
              <a:gd name="connsiteX3" fmla="*/ 0 w 1160074"/>
              <a:gd name="connsiteY3" fmla="*/ 834480 h 834480"/>
              <a:gd name="connsiteX4" fmla="*/ 0 w 1160074"/>
              <a:gd name="connsiteY4" fmla="*/ 0 h 8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834480">
                <a:moveTo>
                  <a:pt x="0" y="0"/>
                </a:moveTo>
                <a:lnTo>
                  <a:pt x="1160074" y="0"/>
                </a:lnTo>
                <a:lnTo>
                  <a:pt x="1160074" y="834480"/>
                </a:lnTo>
                <a:lnTo>
                  <a:pt x="0" y="83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tint val="40000"/>
              <a:alpha val="90000"/>
              <a:hueOff val="-1082792"/>
              <a:satOff val="19995"/>
              <a:lumOff val="49"/>
              <a:alphaOff val="0"/>
            </a:schemeClr>
          </a:lnRef>
          <a:fillRef idx="1">
            <a:schemeClr val="accent5">
              <a:tint val="40000"/>
              <a:alpha val="90000"/>
              <a:hueOff val="-1082792"/>
              <a:satOff val="19995"/>
              <a:lumOff val="49"/>
              <a:alphaOff val="0"/>
            </a:schemeClr>
          </a:fillRef>
          <a:effectRef idx="0">
            <a:schemeClr val="accent5">
              <a:tint val="40000"/>
              <a:alpha val="90000"/>
              <a:hueOff val="-1082792"/>
              <a:satOff val="19995"/>
              <a:lumOff val="49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ctr" anchorCtr="0">
            <a:noAutofit/>
          </a:bodyPr>
          <a:lstStyle/>
          <a:p>
            <a:pPr marL="228600" lvl="1" indent="-228600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000" kern="1200" dirty="0" smtClean="0">
                <a:latin typeface="宋体" pitchFamily="2" charset="-122"/>
                <a:ea typeface="宋体" pitchFamily="2" charset="-122"/>
              </a:rPr>
              <a:t>抑制</a:t>
            </a:r>
            <a:endParaRPr lang="en-US" altLang="zh-CN" sz="2000" kern="12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7298174" y="1707654"/>
            <a:ext cx="1160074" cy="464029"/>
          </a:xfrm>
          <a:custGeom>
            <a:avLst/>
            <a:gdLst>
              <a:gd name="connsiteX0" fmla="*/ 0 w 1160074"/>
              <a:gd name="connsiteY0" fmla="*/ 0 h 464029"/>
              <a:gd name="connsiteX1" fmla="*/ 1160074 w 1160074"/>
              <a:gd name="connsiteY1" fmla="*/ 0 h 464029"/>
              <a:gd name="connsiteX2" fmla="*/ 1160074 w 1160074"/>
              <a:gd name="connsiteY2" fmla="*/ 464029 h 464029"/>
              <a:gd name="connsiteX3" fmla="*/ 0 w 1160074"/>
              <a:gd name="connsiteY3" fmla="*/ 464029 h 464029"/>
              <a:gd name="connsiteX4" fmla="*/ 0 w 1160074"/>
              <a:gd name="connsiteY4" fmla="*/ 0 h 4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464029">
                <a:moveTo>
                  <a:pt x="0" y="0"/>
                </a:moveTo>
                <a:lnTo>
                  <a:pt x="1160074" y="0"/>
                </a:lnTo>
                <a:lnTo>
                  <a:pt x="1160074" y="464029"/>
                </a:lnTo>
                <a:lnTo>
                  <a:pt x="0" y="4640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hueOff val="-839864"/>
              <a:satOff val="45647"/>
              <a:lumOff val="-8432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0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36" tIns="113792" rIns="199136" bIns="11379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0" kern="1200" dirty="0" smtClean="0">
                <a:solidFill>
                  <a:schemeClr val="tx1"/>
                </a:solidFill>
                <a:latin typeface="+mj-ea"/>
                <a:ea typeface="+mj-ea"/>
              </a:rPr>
              <a:t>悲</a:t>
            </a:r>
            <a:endParaRPr lang="zh-CN" altLang="en-US" sz="2800" b="0" kern="1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7298174" y="2171683"/>
            <a:ext cx="1160074" cy="834480"/>
          </a:xfrm>
          <a:custGeom>
            <a:avLst/>
            <a:gdLst>
              <a:gd name="connsiteX0" fmla="*/ 0 w 1160074"/>
              <a:gd name="connsiteY0" fmla="*/ 0 h 834480"/>
              <a:gd name="connsiteX1" fmla="*/ 1160074 w 1160074"/>
              <a:gd name="connsiteY1" fmla="*/ 0 h 834480"/>
              <a:gd name="connsiteX2" fmla="*/ 1160074 w 1160074"/>
              <a:gd name="connsiteY2" fmla="*/ 834480 h 834480"/>
              <a:gd name="connsiteX3" fmla="*/ 0 w 1160074"/>
              <a:gd name="connsiteY3" fmla="*/ 834480 h 834480"/>
              <a:gd name="connsiteX4" fmla="*/ 0 w 1160074"/>
              <a:gd name="connsiteY4" fmla="*/ 0 h 8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074" h="834480">
                <a:moveTo>
                  <a:pt x="0" y="0"/>
                </a:moveTo>
                <a:lnTo>
                  <a:pt x="1160074" y="0"/>
                </a:lnTo>
                <a:lnTo>
                  <a:pt x="1160074" y="834480"/>
                </a:lnTo>
                <a:lnTo>
                  <a:pt x="0" y="83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lnRef>
          <a:fillRef idx="1"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fillRef>
          <a:effectRef idx="0"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ctr" anchorCtr="0">
            <a:noAutofit/>
          </a:bodyPr>
          <a:lstStyle/>
          <a:p>
            <a:pPr marL="228600" lvl="1" indent="-228600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000" b="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回收</a:t>
            </a:r>
            <a:endParaRPr lang="en-US" altLang="zh-CN" sz="2000" b="0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右大括号 18"/>
          <p:cNvSpPr/>
          <p:nvPr/>
        </p:nvSpPr>
        <p:spPr>
          <a:xfrm rot="5400000">
            <a:off x="4427984" y="-164554"/>
            <a:ext cx="360040" cy="6696744"/>
          </a:xfrm>
          <a:prstGeom prst="rightBrace">
            <a:avLst>
              <a:gd name="adj1" fmla="val 3458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67944" y="33638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能量模式</a:t>
            </a:r>
            <a:endParaRPr lang="zh-CN" altLang="en-US" dirty="0"/>
          </a:p>
        </p:txBody>
      </p:sp>
      <p:sp>
        <p:nvSpPr>
          <p:cNvPr id="21" name="右大括号 20"/>
          <p:cNvSpPr/>
          <p:nvPr/>
        </p:nvSpPr>
        <p:spPr>
          <a:xfrm rot="5400000" flipH="1">
            <a:off x="4427984" y="-1863270"/>
            <a:ext cx="360040" cy="6696744"/>
          </a:xfrm>
          <a:prstGeom prst="rightBrace">
            <a:avLst>
              <a:gd name="adj1" fmla="val 3458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049101" y="9875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性格表现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55576" y="4155926"/>
            <a:ext cx="4801314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b="1" dirty="0" smtClean="0"/>
              <a:t>想想看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：有情绪的时候，你还会思考吗？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2" grpId="0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  </a:t>
            </a:r>
            <a:r>
              <a:rPr lang="zh-CN" altLang="en-US" dirty="0" smtClean="0"/>
              <a:t>情绪的启动与退出</a:t>
            </a:r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3635896" y="1502263"/>
            <a:ext cx="2001202" cy="2001202"/>
          </a:xfrm>
          <a:custGeom>
            <a:avLst/>
            <a:gdLst>
              <a:gd name="connsiteX0" fmla="*/ 1420463 w 2001202"/>
              <a:gd name="connsiteY0" fmla="*/ 319070 h 2001202"/>
              <a:gd name="connsiteX1" fmla="*/ 1576125 w 2001202"/>
              <a:gd name="connsiteY1" fmla="*/ 188447 h 2001202"/>
              <a:gd name="connsiteX2" fmla="*/ 1700481 w 2001202"/>
              <a:gd name="connsiteY2" fmla="*/ 292794 h 2001202"/>
              <a:gd name="connsiteX3" fmla="*/ 1598873 w 2001202"/>
              <a:gd name="connsiteY3" fmla="*/ 468773 h 2001202"/>
              <a:gd name="connsiteX4" fmla="*/ 1760315 w 2001202"/>
              <a:gd name="connsiteY4" fmla="*/ 748400 h 2001202"/>
              <a:gd name="connsiteX5" fmla="*/ 1963521 w 2001202"/>
              <a:gd name="connsiteY5" fmla="*/ 748395 h 2001202"/>
              <a:gd name="connsiteX6" fmla="*/ 1991709 w 2001202"/>
              <a:gd name="connsiteY6" fmla="*/ 908264 h 2001202"/>
              <a:gd name="connsiteX7" fmla="*/ 1800756 w 2001202"/>
              <a:gd name="connsiteY7" fmla="*/ 977759 h 2001202"/>
              <a:gd name="connsiteX8" fmla="*/ 1744688 w 2001202"/>
              <a:gd name="connsiteY8" fmla="*/ 1295737 h 2001202"/>
              <a:gd name="connsiteX9" fmla="*/ 1900356 w 2001202"/>
              <a:gd name="connsiteY9" fmla="*/ 1426351 h 2001202"/>
              <a:gd name="connsiteX10" fmla="*/ 1819189 w 2001202"/>
              <a:gd name="connsiteY10" fmla="*/ 1566937 h 2001202"/>
              <a:gd name="connsiteX11" fmla="*/ 1628239 w 2001202"/>
              <a:gd name="connsiteY11" fmla="*/ 1497431 h 2001202"/>
              <a:gd name="connsiteX12" fmla="*/ 1380895 w 2001202"/>
              <a:gd name="connsiteY12" fmla="*/ 1704977 h 2001202"/>
              <a:gd name="connsiteX13" fmla="*/ 1416186 w 2001202"/>
              <a:gd name="connsiteY13" fmla="*/ 1905096 h 2001202"/>
              <a:gd name="connsiteX14" fmla="*/ 1263641 w 2001202"/>
              <a:gd name="connsiteY14" fmla="*/ 1960618 h 2001202"/>
              <a:gd name="connsiteX15" fmla="*/ 1162043 w 2001202"/>
              <a:gd name="connsiteY15" fmla="*/ 1784633 h 2001202"/>
              <a:gd name="connsiteX16" fmla="*/ 839159 w 2001202"/>
              <a:gd name="connsiteY16" fmla="*/ 1784633 h 2001202"/>
              <a:gd name="connsiteX17" fmla="*/ 737561 w 2001202"/>
              <a:gd name="connsiteY17" fmla="*/ 1960618 h 2001202"/>
              <a:gd name="connsiteX18" fmla="*/ 585016 w 2001202"/>
              <a:gd name="connsiteY18" fmla="*/ 1905096 h 2001202"/>
              <a:gd name="connsiteX19" fmla="*/ 620307 w 2001202"/>
              <a:gd name="connsiteY19" fmla="*/ 1704977 h 2001202"/>
              <a:gd name="connsiteX20" fmla="*/ 372963 w 2001202"/>
              <a:gd name="connsiteY20" fmla="*/ 1497430 h 2001202"/>
              <a:gd name="connsiteX21" fmla="*/ 182013 w 2001202"/>
              <a:gd name="connsiteY21" fmla="*/ 1566937 h 2001202"/>
              <a:gd name="connsiteX22" fmla="*/ 100846 w 2001202"/>
              <a:gd name="connsiteY22" fmla="*/ 1426351 h 2001202"/>
              <a:gd name="connsiteX23" fmla="*/ 256515 w 2001202"/>
              <a:gd name="connsiteY23" fmla="*/ 1295736 h 2001202"/>
              <a:gd name="connsiteX24" fmla="*/ 200447 w 2001202"/>
              <a:gd name="connsiteY24" fmla="*/ 977758 h 2001202"/>
              <a:gd name="connsiteX25" fmla="*/ 9493 w 2001202"/>
              <a:gd name="connsiteY25" fmla="*/ 908264 h 2001202"/>
              <a:gd name="connsiteX26" fmla="*/ 37681 w 2001202"/>
              <a:gd name="connsiteY26" fmla="*/ 748395 h 2001202"/>
              <a:gd name="connsiteX27" fmla="*/ 240888 w 2001202"/>
              <a:gd name="connsiteY27" fmla="*/ 748400 h 2001202"/>
              <a:gd name="connsiteX28" fmla="*/ 402331 w 2001202"/>
              <a:gd name="connsiteY28" fmla="*/ 468774 h 2001202"/>
              <a:gd name="connsiteX29" fmla="*/ 300721 w 2001202"/>
              <a:gd name="connsiteY29" fmla="*/ 292794 h 2001202"/>
              <a:gd name="connsiteX30" fmla="*/ 425077 w 2001202"/>
              <a:gd name="connsiteY30" fmla="*/ 188447 h 2001202"/>
              <a:gd name="connsiteX31" fmla="*/ 580739 w 2001202"/>
              <a:gd name="connsiteY31" fmla="*/ 319070 h 2001202"/>
              <a:gd name="connsiteX32" fmla="*/ 884151 w 2001202"/>
              <a:gd name="connsiteY32" fmla="*/ 208637 h 2001202"/>
              <a:gd name="connsiteX33" fmla="*/ 919433 w 2001202"/>
              <a:gd name="connsiteY33" fmla="*/ 8516 h 2001202"/>
              <a:gd name="connsiteX34" fmla="*/ 1081769 w 2001202"/>
              <a:gd name="connsiteY34" fmla="*/ 8516 h 2001202"/>
              <a:gd name="connsiteX35" fmla="*/ 1117051 w 2001202"/>
              <a:gd name="connsiteY35" fmla="*/ 208636 h 2001202"/>
              <a:gd name="connsiteX36" fmla="*/ 1420463 w 2001202"/>
              <a:gd name="connsiteY36" fmla="*/ 319069 h 2001202"/>
              <a:gd name="connsiteX37" fmla="*/ 1420463 w 2001202"/>
              <a:gd name="connsiteY37" fmla="*/ 319070 h 2001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01202" h="2001202">
                <a:moveTo>
                  <a:pt x="1420463" y="319070"/>
                </a:moveTo>
                <a:lnTo>
                  <a:pt x="1576125" y="188447"/>
                </a:lnTo>
                <a:lnTo>
                  <a:pt x="1700481" y="292794"/>
                </a:lnTo>
                <a:lnTo>
                  <a:pt x="1598873" y="468773"/>
                </a:lnTo>
                <a:cubicBezTo>
                  <a:pt x="1671122" y="550048"/>
                  <a:pt x="1726053" y="645192"/>
                  <a:pt x="1760315" y="748400"/>
                </a:cubicBezTo>
                <a:lnTo>
                  <a:pt x="1963521" y="748395"/>
                </a:lnTo>
                <a:lnTo>
                  <a:pt x="1991709" y="908264"/>
                </a:lnTo>
                <a:lnTo>
                  <a:pt x="1800756" y="977759"/>
                </a:lnTo>
                <a:cubicBezTo>
                  <a:pt x="1803859" y="1086460"/>
                  <a:pt x="1784782" y="1194653"/>
                  <a:pt x="1744688" y="1295737"/>
                </a:cubicBezTo>
                <a:lnTo>
                  <a:pt x="1900356" y="1426351"/>
                </a:lnTo>
                <a:lnTo>
                  <a:pt x="1819189" y="1566937"/>
                </a:lnTo>
                <a:lnTo>
                  <a:pt x="1628239" y="1497431"/>
                </a:lnTo>
                <a:cubicBezTo>
                  <a:pt x="1560744" y="1582696"/>
                  <a:pt x="1476585" y="1653314"/>
                  <a:pt x="1380895" y="1704977"/>
                </a:cubicBezTo>
                <a:lnTo>
                  <a:pt x="1416186" y="1905096"/>
                </a:lnTo>
                <a:lnTo>
                  <a:pt x="1263641" y="1960618"/>
                </a:lnTo>
                <a:lnTo>
                  <a:pt x="1162043" y="1784633"/>
                </a:lnTo>
                <a:cubicBezTo>
                  <a:pt x="1055532" y="1806565"/>
                  <a:pt x="945669" y="1806565"/>
                  <a:pt x="839159" y="1784633"/>
                </a:cubicBezTo>
                <a:lnTo>
                  <a:pt x="737561" y="1960618"/>
                </a:lnTo>
                <a:lnTo>
                  <a:pt x="585016" y="1905096"/>
                </a:lnTo>
                <a:lnTo>
                  <a:pt x="620307" y="1704977"/>
                </a:lnTo>
                <a:cubicBezTo>
                  <a:pt x="524617" y="1653314"/>
                  <a:pt x="440457" y="1582695"/>
                  <a:pt x="372963" y="1497430"/>
                </a:cubicBezTo>
                <a:lnTo>
                  <a:pt x="182013" y="1566937"/>
                </a:lnTo>
                <a:lnTo>
                  <a:pt x="100846" y="1426351"/>
                </a:lnTo>
                <a:lnTo>
                  <a:pt x="256515" y="1295736"/>
                </a:lnTo>
                <a:cubicBezTo>
                  <a:pt x="216421" y="1194652"/>
                  <a:pt x="197344" y="1086459"/>
                  <a:pt x="200447" y="977758"/>
                </a:cubicBezTo>
                <a:lnTo>
                  <a:pt x="9493" y="908264"/>
                </a:lnTo>
                <a:lnTo>
                  <a:pt x="37681" y="748395"/>
                </a:lnTo>
                <a:lnTo>
                  <a:pt x="240888" y="748400"/>
                </a:lnTo>
                <a:cubicBezTo>
                  <a:pt x="275150" y="645193"/>
                  <a:pt x="330081" y="550049"/>
                  <a:pt x="402331" y="468774"/>
                </a:cubicBezTo>
                <a:lnTo>
                  <a:pt x="300721" y="292794"/>
                </a:lnTo>
                <a:lnTo>
                  <a:pt x="425077" y="188447"/>
                </a:lnTo>
                <a:lnTo>
                  <a:pt x="580739" y="319070"/>
                </a:lnTo>
                <a:cubicBezTo>
                  <a:pt x="673325" y="262032"/>
                  <a:pt x="776563" y="224457"/>
                  <a:pt x="884151" y="208637"/>
                </a:cubicBezTo>
                <a:lnTo>
                  <a:pt x="919433" y="8516"/>
                </a:lnTo>
                <a:lnTo>
                  <a:pt x="1081769" y="8516"/>
                </a:lnTo>
                <a:lnTo>
                  <a:pt x="1117051" y="208636"/>
                </a:lnTo>
                <a:cubicBezTo>
                  <a:pt x="1224640" y="224456"/>
                  <a:pt x="1327877" y="262031"/>
                  <a:pt x="1420463" y="319069"/>
                </a:cubicBezTo>
                <a:lnTo>
                  <a:pt x="1420463" y="319070"/>
                </a:lnTo>
                <a:close/>
              </a:path>
            </a:pathLst>
          </a:custGeom>
          <a:gradFill flip="none" rotWithShape="1">
            <a:gsLst>
              <a:gs pos="0">
                <a:schemeClr val="lt1">
                  <a:hueOff val="0"/>
                  <a:satOff val="0"/>
                  <a:lumOff val="0"/>
                  <a:shade val="30000"/>
                  <a:satMod val="115000"/>
                </a:schemeClr>
              </a:gs>
              <a:gs pos="50000">
                <a:schemeClr val="lt1">
                  <a:hueOff val="0"/>
                  <a:satOff val="0"/>
                  <a:lumOff val="0"/>
                  <a:shade val="67500"/>
                  <a:satMod val="115000"/>
                </a:schemeClr>
              </a:gs>
              <a:gs pos="100000">
                <a:schemeClr val="lt1">
                  <a:hueOff val="0"/>
                  <a:satOff val="0"/>
                  <a:lumOff val="0"/>
                  <a:shade val="100000"/>
                  <a:satMod val="115000"/>
                </a:schemeClr>
              </a:gs>
            </a:gsLst>
            <a:lin ang="108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49319" tIns="515763" rIns="449319" bIns="550761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latin typeface="华文中宋" pitchFamily="2" charset="-122"/>
                <a:ea typeface="华文中宋" pitchFamily="2" charset="-122"/>
              </a:rPr>
              <a:t>交感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28</a:t>
            </a:fld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971600" y="1491630"/>
            <a:ext cx="2001202" cy="2001202"/>
          </a:xfrm>
          <a:custGeom>
            <a:avLst/>
            <a:gdLst>
              <a:gd name="connsiteX0" fmla="*/ 1420463 w 2001202"/>
              <a:gd name="connsiteY0" fmla="*/ 319070 h 2001202"/>
              <a:gd name="connsiteX1" fmla="*/ 1576125 w 2001202"/>
              <a:gd name="connsiteY1" fmla="*/ 188447 h 2001202"/>
              <a:gd name="connsiteX2" fmla="*/ 1700481 w 2001202"/>
              <a:gd name="connsiteY2" fmla="*/ 292794 h 2001202"/>
              <a:gd name="connsiteX3" fmla="*/ 1598873 w 2001202"/>
              <a:gd name="connsiteY3" fmla="*/ 468773 h 2001202"/>
              <a:gd name="connsiteX4" fmla="*/ 1760315 w 2001202"/>
              <a:gd name="connsiteY4" fmla="*/ 748400 h 2001202"/>
              <a:gd name="connsiteX5" fmla="*/ 1963521 w 2001202"/>
              <a:gd name="connsiteY5" fmla="*/ 748395 h 2001202"/>
              <a:gd name="connsiteX6" fmla="*/ 1991709 w 2001202"/>
              <a:gd name="connsiteY6" fmla="*/ 908264 h 2001202"/>
              <a:gd name="connsiteX7" fmla="*/ 1800756 w 2001202"/>
              <a:gd name="connsiteY7" fmla="*/ 977759 h 2001202"/>
              <a:gd name="connsiteX8" fmla="*/ 1744688 w 2001202"/>
              <a:gd name="connsiteY8" fmla="*/ 1295737 h 2001202"/>
              <a:gd name="connsiteX9" fmla="*/ 1900356 w 2001202"/>
              <a:gd name="connsiteY9" fmla="*/ 1426351 h 2001202"/>
              <a:gd name="connsiteX10" fmla="*/ 1819189 w 2001202"/>
              <a:gd name="connsiteY10" fmla="*/ 1566937 h 2001202"/>
              <a:gd name="connsiteX11" fmla="*/ 1628239 w 2001202"/>
              <a:gd name="connsiteY11" fmla="*/ 1497431 h 2001202"/>
              <a:gd name="connsiteX12" fmla="*/ 1380895 w 2001202"/>
              <a:gd name="connsiteY12" fmla="*/ 1704977 h 2001202"/>
              <a:gd name="connsiteX13" fmla="*/ 1416186 w 2001202"/>
              <a:gd name="connsiteY13" fmla="*/ 1905096 h 2001202"/>
              <a:gd name="connsiteX14" fmla="*/ 1263641 w 2001202"/>
              <a:gd name="connsiteY14" fmla="*/ 1960618 h 2001202"/>
              <a:gd name="connsiteX15" fmla="*/ 1162043 w 2001202"/>
              <a:gd name="connsiteY15" fmla="*/ 1784633 h 2001202"/>
              <a:gd name="connsiteX16" fmla="*/ 839159 w 2001202"/>
              <a:gd name="connsiteY16" fmla="*/ 1784633 h 2001202"/>
              <a:gd name="connsiteX17" fmla="*/ 737561 w 2001202"/>
              <a:gd name="connsiteY17" fmla="*/ 1960618 h 2001202"/>
              <a:gd name="connsiteX18" fmla="*/ 585016 w 2001202"/>
              <a:gd name="connsiteY18" fmla="*/ 1905096 h 2001202"/>
              <a:gd name="connsiteX19" fmla="*/ 620307 w 2001202"/>
              <a:gd name="connsiteY19" fmla="*/ 1704977 h 2001202"/>
              <a:gd name="connsiteX20" fmla="*/ 372963 w 2001202"/>
              <a:gd name="connsiteY20" fmla="*/ 1497430 h 2001202"/>
              <a:gd name="connsiteX21" fmla="*/ 182013 w 2001202"/>
              <a:gd name="connsiteY21" fmla="*/ 1566937 h 2001202"/>
              <a:gd name="connsiteX22" fmla="*/ 100846 w 2001202"/>
              <a:gd name="connsiteY22" fmla="*/ 1426351 h 2001202"/>
              <a:gd name="connsiteX23" fmla="*/ 256515 w 2001202"/>
              <a:gd name="connsiteY23" fmla="*/ 1295736 h 2001202"/>
              <a:gd name="connsiteX24" fmla="*/ 200447 w 2001202"/>
              <a:gd name="connsiteY24" fmla="*/ 977758 h 2001202"/>
              <a:gd name="connsiteX25" fmla="*/ 9493 w 2001202"/>
              <a:gd name="connsiteY25" fmla="*/ 908264 h 2001202"/>
              <a:gd name="connsiteX26" fmla="*/ 37681 w 2001202"/>
              <a:gd name="connsiteY26" fmla="*/ 748395 h 2001202"/>
              <a:gd name="connsiteX27" fmla="*/ 240888 w 2001202"/>
              <a:gd name="connsiteY27" fmla="*/ 748400 h 2001202"/>
              <a:gd name="connsiteX28" fmla="*/ 402331 w 2001202"/>
              <a:gd name="connsiteY28" fmla="*/ 468774 h 2001202"/>
              <a:gd name="connsiteX29" fmla="*/ 300721 w 2001202"/>
              <a:gd name="connsiteY29" fmla="*/ 292794 h 2001202"/>
              <a:gd name="connsiteX30" fmla="*/ 425077 w 2001202"/>
              <a:gd name="connsiteY30" fmla="*/ 188447 h 2001202"/>
              <a:gd name="connsiteX31" fmla="*/ 580739 w 2001202"/>
              <a:gd name="connsiteY31" fmla="*/ 319070 h 2001202"/>
              <a:gd name="connsiteX32" fmla="*/ 884151 w 2001202"/>
              <a:gd name="connsiteY32" fmla="*/ 208637 h 2001202"/>
              <a:gd name="connsiteX33" fmla="*/ 919433 w 2001202"/>
              <a:gd name="connsiteY33" fmla="*/ 8516 h 2001202"/>
              <a:gd name="connsiteX34" fmla="*/ 1081769 w 2001202"/>
              <a:gd name="connsiteY34" fmla="*/ 8516 h 2001202"/>
              <a:gd name="connsiteX35" fmla="*/ 1117051 w 2001202"/>
              <a:gd name="connsiteY35" fmla="*/ 208636 h 2001202"/>
              <a:gd name="connsiteX36" fmla="*/ 1420463 w 2001202"/>
              <a:gd name="connsiteY36" fmla="*/ 319069 h 2001202"/>
              <a:gd name="connsiteX37" fmla="*/ 1420463 w 2001202"/>
              <a:gd name="connsiteY37" fmla="*/ 319070 h 2001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01202" h="2001202">
                <a:moveTo>
                  <a:pt x="1420463" y="319070"/>
                </a:moveTo>
                <a:lnTo>
                  <a:pt x="1576125" y="188447"/>
                </a:lnTo>
                <a:lnTo>
                  <a:pt x="1700481" y="292794"/>
                </a:lnTo>
                <a:lnTo>
                  <a:pt x="1598873" y="468773"/>
                </a:lnTo>
                <a:cubicBezTo>
                  <a:pt x="1671122" y="550048"/>
                  <a:pt x="1726053" y="645192"/>
                  <a:pt x="1760315" y="748400"/>
                </a:cubicBezTo>
                <a:lnTo>
                  <a:pt x="1963521" y="748395"/>
                </a:lnTo>
                <a:lnTo>
                  <a:pt x="1991709" y="908264"/>
                </a:lnTo>
                <a:lnTo>
                  <a:pt x="1800756" y="977759"/>
                </a:lnTo>
                <a:cubicBezTo>
                  <a:pt x="1803859" y="1086460"/>
                  <a:pt x="1784782" y="1194653"/>
                  <a:pt x="1744688" y="1295737"/>
                </a:cubicBezTo>
                <a:lnTo>
                  <a:pt x="1900356" y="1426351"/>
                </a:lnTo>
                <a:lnTo>
                  <a:pt x="1819189" y="1566937"/>
                </a:lnTo>
                <a:lnTo>
                  <a:pt x="1628239" y="1497431"/>
                </a:lnTo>
                <a:cubicBezTo>
                  <a:pt x="1560744" y="1582696"/>
                  <a:pt x="1476585" y="1653314"/>
                  <a:pt x="1380895" y="1704977"/>
                </a:cubicBezTo>
                <a:lnTo>
                  <a:pt x="1416186" y="1905096"/>
                </a:lnTo>
                <a:lnTo>
                  <a:pt x="1263641" y="1960618"/>
                </a:lnTo>
                <a:lnTo>
                  <a:pt x="1162043" y="1784633"/>
                </a:lnTo>
                <a:cubicBezTo>
                  <a:pt x="1055532" y="1806565"/>
                  <a:pt x="945669" y="1806565"/>
                  <a:pt x="839159" y="1784633"/>
                </a:cubicBezTo>
                <a:lnTo>
                  <a:pt x="737561" y="1960618"/>
                </a:lnTo>
                <a:lnTo>
                  <a:pt x="585016" y="1905096"/>
                </a:lnTo>
                <a:lnTo>
                  <a:pt x="620307" y="1704977"/>
                </a:lnTo>
                <a:cubicBezTo>
                  <a:pt x="524617" y="1653314"/>
                  <a:pt x="440457" y="1582695"/>
                  <a:pt x="372963" y="1497430"/>
                </a:cubicBezTo>
                <a:lnTo>
                  <a:pt x="182013" y="1566937"/>
                </a:lnTo>
                <a:lnTo>
                  <a:pt x="100846" y="1426351"/>
                </a:lnTo>
                <a:lnTo>
                  <a:pt x="256515" y="1295736"/>
                </a:lnTo>
                <a:cubicBezTo>
                  <a:pt x="216421" y="1194652"/>
                  <a:pt x="197344" y="1086459"/>
                  <a:pt x="200447" y="977758"/>
                </a:cubicBezTo>
                <a:lnTo>
                  <a:pt x="9493" y="908264"/>
                </a:lnTo>
                <a:lnTo>
                  <a:pt x="37681" y="748395"/>
                </a:lnTo>
                <a:lnTo>
                  <a:pt x="240888" y="748400"/>
                </a:lnTo>
                <a:cubicBezTo>
                  <a:pt x="275150" y="645193"/>
                  <a:pt x="330081" y="550049"/>
                  <a:pt x="402331" y="468774"/>
                </a:cubicBezTo>
                <a:lnTo>
                  <a:pt x="300721" y="292794"/>
                </a:lnTo>
                <a:lnTo>
                  <a:pt x="425077" y="188447"/>
                </a:lnTo>
                <a:lnTo>
                  <a:pt x="580739" y="319070"/>
                </a:lnTo>
                <a:cubicBezTo>
                  <a:pt x="673325" y="262032"/>
                  <a:pt x="776563" y="224457"/>
                  <a:pt x="884151" y="208637"/>
                </a:cubicBezTo>
                <a:lnTo>
                  <a:pt x="919433" y="8516"/>
                </a:lnTo>
                <a:lnTo>
                  <a:pt x="1081769" y="8516"/>
                </a:lnTo>
                <a:lnTo>
                  <a:pt x="1117051" y="208636"/>
                </a:lnTo>
                <a:cubicBezTo>
                  <a:pt x="1224640" y="224456"/>
                  <a:pt x="1327877" y="262031"/>
                  <a:pt x="1420463" y="319069"/>
                </a:cubicBezTo>
                <a:lnTo>
                  <a:pt x="1420463" y="319070"/>
                </a:lnTo>
                <a:close/>
              </a:path>
            </a:pathLst>
          </a:custGeom>
          <a:gradFill flip="none" rotWithShape="1">
            <a:gsLst>
              <a:gs pos="0">
                <a:schemeClr val="lt1">
                  <a:hueOff val="0"/>
                  <a:satOff val="0"/>
                  <a:lumOff val="0"/>
                  <a:shade val="30000"/>
                  <a:satMod val="115000"/>
                </a:schemeClr>
              </a:gs>
              <a:gs pos="50000">
                <a:schemeClr val="lt1">
                  <a:hueOff val="0"/>
                  <a:satOff val="0"/>
                  <a:lumOff val="0"/>
                  <a:shade val="67500"/>
                  <a:satMod val="115000"/>
                </a:schemeClr>
              </a:gs>
              <a:gs pos="100000">
                <a:schemeClr val="lt1">
                  <a:hueOff val="0"/>
                  <a:satOff val="0"/>
                  <a:lumOff val="0"/>
                  <a:shade val="100000"/>
                  <a:satMod val="115000"/>
                </a:schemeClr>
              </a:gs>
            </a:gsLst>
            <a:lin ang="108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49319" tIns="515763" rIns="449319" bIns="550761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启动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228184" y="1491630"/>
            <a:ext cx="2001202" cy="2001202"/>
          </a:xfrm>
          <a:custGeom>
            <a:avLst/>
            <a:gdLst>
              <a:gd name="connsiteX0" fmla="*/ 1420463 w 2001202"/>
              <a:gd name="connsiteY0" fmla="*/ 319070 h 2001202"/>
              <a:gd name="connsiteX1" fmla="*/ 1576125 w 2001202"/>
              <a:gd name="connsiteY1" fmla="*/ 188447 h 2001202"/>
              <a:gd name="connsiteX2" fmla="*/ 1700481 w 2001202"/>
              <a:gd name="connsiteY2" fmla="*/ 292794 h 2001202"/>
              <a:gd name="connsiteX3" fmla="*/ 1598873 w 2001202"/>
              <a:gd name="connsiteY3" fmla="*/ 468773 h 2001202"/>
              <a:gd name="connsiteX4" fmla="*/ 1760315 w 2001202"/>
              <a:gd name="connsiteY4" fmla="*/ 748400 h 2001202"/>
              <a:gd name="connsiteX5" fmla="*/ 1963521 w 2001202"/>
              <a:gd name="connsiteY5" fmla="*/ 748395 h 2001202"/>
              <a:gd name="connsiteX6" fmla="*/ 1991709 w 2001202"/>
              <a:gd name="connsiteY6" fmla="*/ 908264 h 2001202"/>
              <a:gd name="connsiteX7" fmla="*/ 1800756 w 2001202"/>
              <a:gd name="connsiteY7" fmla="*/ 977759 h 2001202"/>
              <a:gd name="connsiteX8" fmla="*/ 1744688 w 2001202"/>
              <a:gd name="connsiteY8" fmla="*/ 1295737 h 2001202"/>
              <a:gd name="connsiteX9" fmla="*/ 1900356 w 2001202"/>
              <a:gd name="connsiteY9" fmla="*/ 1426351 h 2001202"/>
              <a:gd name="connsiteX10" fmla="*/ 1819189 w 2001202"/>
              <a:gd name="connsiteY10" fmla="*/ 1566937 h 2001202"/>
              <a:gd name="connsiteX11" fmla="*/ 1628239 w 2001202"/>
              <a:gd name="connsiteY11" fmla="*/ 1497431 h 2001202"/>
              <a:gd name="connsiteX12" fmla="*/ 1380895 w 2001202"/>
              <a:gd name="connsiteY12" fmla="*/ 1704977 h 2001202"/>
              <a:gd name="connsiteX13" fmla="*/ 1416186 w 2001202"/>
              <a:gd name="connsiteY13" fmla="*/ 1905096 h 2001202"/>
              <a:gd name="connsiteX14" fmla="*/ 1263641 w 2001202"/>
              <a:gd name="connsiteY14" fmla="*/ 1960618 h 2001202"/>
              <a:gd name="connsiteX15" fmla="*/ 1162043 w 2001202"/>
              <a:gd name="connsiteY15" fmla="*/ 1784633 h 2001202"/>
              <a:gd name="connsiteX16" fmla="*/ 839159 w 2001202"/>
              <a:gd name="connsiteY16" fmla="*/ 1784633 h 2001202"/>
              <a:gd name="connsiteX17" fmla="*/ 737561 w 2001202"/>
              <a:gd name="connsiteY17" fmla="*/ 1960618 h 2001202"/>
              <a:gd name="connsiteX18" fmla="*/ 585016 w 2001202"/>
              <a:gd name="connsiteY18" fmla="*/ 1905096 h 2001202"/>
              <a:gd name="connsiteX19" fmla="*/ 620307 w 2001202"/>
              <a:gd name="connsiteY19" fmla="*/ 1704977 h 2001202"/>
              <a:gd name="connsiteX20" fmla="*/ 372963 w 2001202"/>
              <a:gd name="connsiteY20" fmla="*/ 1497430 h 2001202"/>
              <a:gd name="connsiteX21" fmla="*/ 182013 w 2001202"/>
              <a:gd name="connsiteY21" fmla="*/ 1566937 h 2001202"/>
              <a:gd name="connsiteX22" fmla="*/ 100846 w 2001202"/>
              <a:gd name="connsiteY22" fmla="*/ 1426351 h 2001202"/>
              <a:gd name="connsiteX23" fmla="*/ 256515 w 2001202"/>
              <a:gd name="connsiteY23" fmla="*/ 1295736 h 2001202"/>
              <a:gd name="connsiteX24" fmla="*/ 200447 w 2001202"/>
              <a:gd name="connsiteY24" fmla="*/ 977758 h 2001202"/>
              <a:gd name="connsiteX25" fmla="*/ 9493 w 2001202"/>
              <a:gd name="connsiteY25" fmla="*/ 908264 h 2001202"/>
              <a:gd name="connsiteX26" fmla="*/ 37681 w 2001202"/>
              <a:gd name="connsiteY26" fmla="*/ 748395 h 2001202"/>
              <a:gd name="connsiteX27" fmla="*/ 240888 w 2001202"/>
              <a:gd name="connsiteY27" fmla="*/ 748400 h 2001202"/>
              <a:gd name="connsiteX28" fmla="*/ 402331 w 2001202"/>
              <a:gd name="connsiteY28" fmla="*/ 468774 h 2001202"/>
              <a:gd name="connsiteX29" fmla="*/ 300721 w 2001202"/>
              <a:gd name="connsiteY29" fmla="*/ 292794 h 2001202"/>
              <a:gd name="connsiteX30" fmla="*/ 425077 w 2001202"/>
              <a:gd name="connsiteY30" fmla="*/ 188447 h 2001202"/>
              <a:gd name="connsiteX31" fmla="*/ 580739 w 2001202"/>
              <a:gd name="connsiteY31" fmla="*/ 319070 h 2001202"/>
              <a:gd name="connsiteX32" fmla="*/ 884151 w 2001202"/>
              <a:gd name="connsiteY32" fmla="*/ 208637 h 2001202"/>
              <a:gd name="connsiteX33" fmla="*/ 919433 w 2001202"/>
              <a:gd name="connsiteY33" fmla="*/ 8516 h 2001202"/>
              <a:gd name="connsiteX34" fmla="*/ 1081769 w 2001202"/>
              <a:gd name="connsiteY34" fmla="*/ 8516 h 2001202"/>
              <a:gd name="connsiteX35" fmla="*/ 1117051 w 2001202"/>
              <a:gd name="connsiteY35" fmla="*/ 208636 h 2001202"/>
              <a:gd name="connsiteX36" fmla="*/ 1420463 w 2001202"/>
              <a:gd name="connsiteY36" fmla="*/ 319069 h 2001202"/>
              <a:gd name="connsiteX37" fmla="*/ 1420463 w 2001202"/>
              <a:gd name="connsiteY37" fmla="*/ 319070 h 2001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01202" h="2001202">
                <a:moveTo>
                  <a:pt x="1420463" y="319070"/>
                </a:moveTo>
                <a:lnTo>
                  <a:pt x="1576125" y="188447"/>
                </a:lnTo>
                <a:lnTo>
                  <a:pt x="1700481" y="292794"/>
                </a:lnTo>
                <a:lnTo>
                  <a:pt x="1598873" y="468773"/>
                </a:lnTo>
                <a:cubicBezTo>
                  <a:pt x="1671122" y="550048"/>
                  <a:pt x="1726053" y="645192"/>
                  <a:pt x="1760315" y="748400"/>
                </a:cubicBezTo>
                <a:lnTo>
                  <a:pt x="1963521" y="748395"/>
                </a:lnTo>
                <a:lnTo>
                  <a:pt x="1991709" y="908264"/>
                </a:lnTo>
                <a:lnTo>
                  <a:pt x="1800756" y="977759"/>
                </a:lnTo>
                <a:cubicBezTo>
                  <a:pt x="1803859" y="1086460"/>
                  <a:pt x="1784782" y="1194653"/>
                  <a:pt x="1744688" y="1295737"/>
                </a:cubicBezTo>
                <a:lnTo>
                  <a:pt x="1900356" y="1426351"/>
                </a:lnTo>
                <a:lnTo>
                  <a:pt x="1819189" y="1566937"/>
                </a:lnTo>
                <a:lnTo>
                  <a:pt x="1628239" y="1497431"/>
                </a:lnTo>
                <a:cubicBezTo>
                  <a:pt x="1560744" y="1582696"/>
                  <a:pt x="1476585" y="1653314"/>
                  <a:pt x="1380895" y="1704977"/>
                </a:cubicBezTo>
                <a:lnTo>
                  <a:pt x="1416186" y="1905096"/>
                </a:lnTo>
                <a:lnTo>
                  <a:pt x="1263641" y="1960618"/>
                </a:lnTo>
                <a:lnTo>
                  <a:pt x="1162043" y="1784633"/>
                </a:lnTo>
                <a:cubicBezTo>
                  <a:pt x="1055532" y="1806565"/>
                  <a:pt x="945669" y="1806565"/>
                  <a:pt x="839159" y="1784633"/>
                </a:cubicBezTo>
                <a:lnTo>
                  <a:pt x="737561" y="1960618"/>
                </a:lnTo>
                <a:lnTo>
                  <a:pt x="585016" y="1905096"/>
                </a:lnTo>
                <a:lnTo>
                  <a:pt x="620307" y="1704977"/>
                </a:lnTo>
                <a:cubicBezTo>
                  <a:pt x="524617" y="1653314"/>
                  <a:pt x="440457" y="1582695"/>
                  <a:pt x="372963" y="1497430"/>
                </a:cubicBezTo>
                <a:lnTo>
                  <a:pt x="182013" y="1566937"/>
                </a:lnTo>
                <a:lnTo>
                  <a:pt x="100846" y="1426351"/>
                </a:lnTo>
                <a:lnTo>
                  <a:pt x="256515" y="1295736"/>
                </a:lnTo>
                <a:cubicBezTo>
                  <a:pt x="216421" y="1194652"/>
                  <a:pt x="197344" y="1086459"/>
                  <a:pt x="200447" y="977758"/>
                </a:cubicBezTo>
                <a:lnTo>
                  <a:pt x="9493" y="908264"/>
                </a:lnTo>
                <a:lnTo>
                  <a:pt x="37681" y="748395"/>
                </a:lnTo>
                <a:lnTo>
                  <a:pt x="240888" y="748400"/>
                </a:lnTo>
                <a:cubicBezTo>
                  <a:pt x="275150" y="645193"/>
                  <a:pt x="330081" y="550049"/>
                  <a:pt x="402331" y="468774"/>
                </a:cubicBezTo>
                <a:lnTo>
                  <a:pt x="300721" y="292794"/>
                </a:lnTo>
                <a:lnTo>
                  <a:pt x="425077" y="188447"/>
                </a:lnTo>
                <a:lnTo>
                  <a:pt x="580739" y="319070"/>
                </a:lnTo>
                <a:cubicBezTo>
                  <a:pt x="673325" y="262032"/>
                  <a:pt x="776563" y="224457"/>
                  <a:pt x="884151" y="208637"/>
                </a:cubicBezTo>
                <a:lnTo>
                  <a:pt x="919433" y="8516"/>
                </a:lnTo>
                <a:lnTo>
                  <a:pt x="1081769" y="8516"/>
                </a:lnTo>
                <a:lnTo>
                  <a:pt x="1117051" y="208636"/>
                </a:lnTo>
                <a:cubicBezTo>
                  <a:pt x="1224640" y="224456"/>
                  <a:pt x="1327877" y="262031"/>
                  <a:pt x="1420463" y="319069"/>
                </a:cubicBezTo>
                <a:lnTo>
                  <a:pt x="1420463" y="319070"/>
                </a:lnTo>
                <a:close/>
              </a:path>
            </a:pathLst>
          </a:custGeom>
          <a:gradFill flip="none" rotWithShape="1">
            <a:gsLst>
              <a:gs pos="0">
                <a:schemeClr val="lt1">
                  <a:hueOff val="0"/>
                  <a:satOff val="0"/>
                  <a:lumOff val="0"/>
                  <a:shade val="30000"/>
                  <a:satMod val="115000"/>
                </a:schemeClr>
              </a:gs>
              <a:gs pos="50000">
                <a:schemeClr val="lt1">
                  <a:hueOff val="0"/>
                  <a:satOff val="0"/>
                  <a:lumOff val="0"/>
                  <a:shade val="67500"/>
                  <a:satMod val="115000"/>
                </a:schemeClr>
              </a:gs>
              <a:gs pos="100000">
                <a:schemeClr val="lt1">
                  <a:hueOff val="0"/>
                  <a:satOff val="0"/>
                  <a:lumOff val="0"/>
                  <a:shade val="100000"/>
                  <a:satMod val="115000"/>
                </a:schemeClr>
              </a:gs>
            </a:gsLst>
            <a:lin ang="108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49319" tIns="515763" rIns="449319" bIns="550761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latin typeface="华文中宋" pitchFamily="2" charset="-122"/>
                <a:ea typeface="华文中宋" pitchFamily="2" charset="-122"/>
              </a:rPr>
              <a:t>退出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3651870"/>
            <a:ext cx="2664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捕获到强烈信息时，未成年人启动情绪保护能量不要过度消耗，成年人则用于解决问题。</a:t>
            </a:r>
            <a:endParaRPr lang="zh-CN" altLang="en-US" sz="1400" dirty="0"/>
          </a:p>
        </p:txBody>
      </p:sp>
      <p:sp>
        <p:nvSpPr>
          <p:cNvPr id="20" name="燕尾形 19"/>
          <p:cNvSpPr/>
          <p:nvPr/>
        </p:nvSpPr>
        <p:spPr>
          <a:xfrm>
            <a:off x="3203848" y="2211710"/>
            <a:ext cx="216024" cy="432048"/>
          </a:xfrm>
          <a:prstGeom prst="chevron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5796136" y="2211710"/>
            <a:ext cx="216024" cy="432048"/>
          </a:xfrm>
          <a:prstGeom prst="chevron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7864" y="3651870"/>
            <a:ext cx="2664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情绪具有相互影响的特点，表现为对方因你的情绪变化而变化，其中喜、悲、怒最明显。</a:t>
            </a:r>
            <a:endParaRPr lang="zh-CN" alt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5940152" y="3651870"/>
            <a:ext cx="2664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随着年龄的增长，情绪会越来越淡化。接受了符合内心的道理也可以让情绪消退。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7" grpId="0"/>
      <p:bldP spid="22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  </a:t>
            </a:r>
            <a:r>
              <a:rPr lang="zh-CN" altLang="en-US" dirty="0" smtClean="0"/>
              <a:t>价值观的形成原因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600" y="1275606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价值观是人们判断事物或行为有没有价值的标准</a:t>
            </a:r>
            <a:r>
              <a:rPr lang="zh-CN" altLang="en-US" dirty="0" smtClean="0"/>
              <a:t>。比如说，去政府事业单位工作和区民营企业工作</a:t>
            </a:r>
            <a:r>
              <a:rPr lang="zh-CN" altLang="en-US" dirty="0" smtClean="0"/>
              <a:t>，哪个</a:t>
            </a:r>
            <a:r>
              <a:rPr lang="zh-CN" altLang="en-US" dirty="0" smtClean="0"/>
              <a:t>更好，不同的人有不同的价值观。</a:t>
            </a:r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 rot="21600000">
            <a:off x="2915816" y="2375990"/>
            <a:ext cx="1653827" cy="1797843"/>
          </a:xfrm>
          <a:custGeom>
            <a:avLst/>
            <a:gdLst>
              <a:gd name="connsiteX0" fmla="*/ 0 w 1797843"/>
              <a:gd name="connsiteY0" fmla="*/ 1168598 h 1797843"/>
              <a:gd name="connsiteX1" fmla="*/ 449461 w 1797843"/>
              <a:gd name="connsiteY1" fmla="*/ 1168598 h 1797843"/>
              <a:gd name="connsiteX2" fmla="*/ 449461 w 1797843"/>
              <a:gd name="connsiteY2" fmla="*/ 0 h 1797843"/>
              <a:gd name="connsiteX3" fmla="*/ 1348382 w 1797843"/>
              <a:gd name="connsiteY3" fmla="*/ 0 h 1797843"/>
              <a:gd name="connsiteX4" fmla="*/ 1348382 w 1797843"/>
              <a:gd name="connsiteY4" fmla="*/ 1168598 h 1797843"/>
              <a:gd name="connsiteX5" fmla="*/ 1797843 w 1797843"/>
              <a:gd name="connsiteY5" fmla="*/ 1168598 h 1797843"/>
              <a:gd name="connsiteX6" fmla="*/ 898922 w 1797843"/>
              <a:gd name="connsiteY6" fmla="*/ 1797843 h 1797843"/>
              <a:gd name="connsiteX7" fmla="*/ 0 w 1797843"/>
              <a:gd name="connsiteY7" fmla="*/ 1168598 h 179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7843" h="1797843">
                <a:moveTo>
                  <a:pt x="1168598" y="1797843"/>
                </a:moveTo>
                <a:lnTo>
                  <a:pt x="1168598" y="1348382"/>
                </a:lnTo>
                <a:lnTo>
                  <a:pt x="0" y="1348382"/>
                </a:lnTo>
                <a:lnTo>
                  <a:pt x="0" y="449461"/>
                </a:lnTo>
                <a:lnTo>
                  <a:pt x="1168598" y="449461"/>
                </a:lnTo>
                <a:lnTo>
                  <a:pt x="1168598" y="0"/>
                </a:lnTo>
                <a:lnTo>
                  <a:pt x="1797843" y="898921"/>
                </a:lnTo>
                <a:lnTo>
                  <a:pt x="1168598" y="179784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37" tIns="648596" rIns="513758" bIns="648598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内因</a:t>
            </a:r>
            <a:endParaRPr lang="zh-CN" altLang="en-US" sz="2800" kern="1200" dirty="0"/>
          </a:p>
        </p:txBody>
      </p:sp>
      <p:sp>
        <p:nvSpPr>
          <p:cNvPr id="9" name="任意多边形 8"/>
          <p:cNvSpPr/>
          <p:nvPr/>
        </p:nvSpPr>
        <p:spPr>
          <a:xfrm>
            <a:off x="4572001" y="2374812"/>
            <a:ext cx="1584176" cy="1797843"/>
          </a:xfrm>
          <a:custGeom>
            <a:avLst/>
            <a:gdLst>
              <a:gd name="connsiteX0" fmla="*/ 0 w 1797843"/>
              <a:gd name="connsiteY0" fmla="*/ 1168598 h 1797843"/>
              <a:gd name="connsiteX1" fmla="*/ 449461 w 1797843"/>
              <a:gd name="connsiteY1" fmla="*/ 1168598 h 1797843"/>
              <a:gd name="connsiteX2" fmla="*/ 449461 w 1797843"/>
              <a:gd name="connsiteY2" fmla="*/ 0 h 1797843"/>
              <a:gd name="connsiteX3" fmla="*/ 1348382 w 1797843"/>
              <a:gd name="connsiteY3" fmla="*/ 0 h 1797843"/>
              <a:gd name="connsiteX4" fmla="*/ 1348382 w 1797843"/>
              <a:gd name="connsiteY4" fmla="*/ 1168598 h 1797843"/>
              <a:gd name="connsiteX5" fmla="*/ 1797843 w 1797843"/>
              <a:gd name="connsiteY5" fmla="*/ 1168598 h 1797843"/>
              <a:gd name="connsiteX6" fmla="*/ 898922 w 1797843"/>
              <a:gd name="connsiteY6" fmla="*/ 1797843 h 1797843"/>
              <a:gd name="connsiteX7" fmla="*/ 0 w 1797843"/>
              <a:gd name="connsiteY7" fmla="*/ 1168598 h 179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7843" h="1797843">
                <a:moveTo>
                  <a:pt x="629245" y="0"/>
                </a:moveTo>
                <a:lnTo>
                  <a:pt x="629245" y="449461"/>
                </a:lnTo>
                <a:lnTo>
                  <a:pt x="1797843" y="449461"/>
                </a:lnTo>
                <a:lnTo>
                  <a:pt x="1797843" y="1348382"/>
                </a:lnTo>
                <a:lnTo>
                  <a:pt x="629245" y="1348382"/>
                </a:lnTo>
                <a:lnTo>
                  <a:pt x="629245" y="1797843"/>
                </a:lnTo>
                <a:lnTo>
                  <a:pt x="0" y="898922"/>
                </a:lnTo>
                <a:lnTo>
                  <a:pt x="629245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0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3760" tIns="648597" rIns="199135" bIns="648597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外因</a:t>
            </a:r>
            <a:endParaRPr lang="zh-CN" altLang="en-US" sz="2800" kern="1200" dirty="0"/>
          </a:p>
        </p:txBody>
      </p:sp>
      <p:pic>
        <p:nvPicPr>
          <p:cNvPr id="9218" name="Picture 2" descr="http://c.hiphotos.baidu.com/exp/w=480/sign=4420b69b8194a4c20a23e6233ef51bac/f636afc379310a5521b18960b14543a98326108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5910" y="2362194"/>
            <a:ext cx="2017898" cy="19377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220" name="Picture 4" descr="http://imgsrc.baidu.com/forum/w%3D580/sign=d13193871cd8bc3ec60806c2b28aa6c8/6eaa8226cffc1e173732aa8c4f90f603728de9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355725"/>
            <a:ext cx="1944216" cy="19442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2195736" y="235572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记忆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228184" y="228371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觉悟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>
            <a:off x="539552" y="555526"/>
            <a:ext cx="8064896" cy="4104456"/>
          </a:xfrm>
          <a:prstGeom prst="teardrop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75656" y="1802014"/>
            <a:ext cx="2592288" cy="13944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07904" y="2211710"/>
            <a:ext cx="3888432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人格与潜意识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5656" y="699542"/>
            <a:ext cx="86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cap="all" dirty="0" smtClean="0">
                <a:solidFill>
                  <a:srgbClr val="4E3B3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endParaRPr lang="zh-CN" alt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  </a:t>
            </a:r>
            <a:r>
              <a:rPr lang="zh-CN" altLang="en-US" dirty="0" smtClean="0"/>
              <a:t>不同天赋表现的价值观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30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55575" y="1481772"/>
          <a:ext cx="7776866" cy="2890181"/>
        </p:xfrm>
        <a:graphic>
          <a:graphicData uri="http://schemas.openxmlformats.org/drawingml/2006/table">
            <a:tbl>
              <a:tblPr/>
              <a:tblGrid>
                <a:gridCol w="833054"/>
                <a:gridCol w="1301073"/>
                <a:gridCol w="3180285"/>
                <a:gridCol w="1300053"/>
                <a:gridCol w="1162401"/>
              </a:tblGrid>
              <a:tr h="412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atin typeface="Calibri"/>
                          <a:ea typeface="宋体"/>
                          <a:cs typeface="Times New Roman"/>
                        </a:rPr>
                        <a:t>素质代表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atin typeface="Calibri"/>
                          <a:ea typeface="宋体"/>
                          <a:cs typeface="Times New Roman"/>
                        </a:rPr>
                        <a:t>典型价值观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 smtClean="0">
                          <a:latin typeface="Calibri"/>
                          <a:ea typeface="宋体"/>
                          <a:cs typeface="Times New Roman"/>
                        </a:rPr>
                        <a:t>事业</a:t>
                      </a:r>
                      <a:r>
                        <a:rPr lang="zh-CN" altLang="en-US" sz="1600" b="1" kern="100" dirty="0" smtClean="0">
                          <a:latin typeface="Calibri"/>
                          <a:ea typeface="宋体"/>
                          <a:cs typeface="Times New Roman"/>
                        </a:rPr>
                        <a:t>追求</a:t>
                      </a:r>
                      <a:endParaRPr lang="zh-CN" sz="16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atin typeface="Calibri"/>
                          <a:ea typeface="宋体"/>
                          <a:cs typeface="Times New Roman"/>
                        </a:rPr>
                        <a:t>适合工作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2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视觉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观察能力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文字、实证、婉转、观望、感性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艺术人生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现场考查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听觉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理解能力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继承、冷静、反问、服从、理解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止于至善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沟通谈判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嗅觉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侦查能力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保密、防备、迷信、想象、创新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探索精神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探索机会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舌觉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表达能力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指挥、宣传、直白、冲击、传播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欢乐无限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宣传推广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触觉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动手能力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实验、实施、执行、决断、操作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实干精神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现场执行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意觉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逻辑能力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理性、自信、正信、策划、理论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智慧圆融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策划研究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  </a:t>
            </a:r>
            <a:r>
              <a:rPr lang="zh-CN" altLang="en-US" dirty="0" smtClean="0"/>
              <a:t>不同性格表现的价值观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31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55576" y="1480502"/>
          <a:ext cx="7632849" cy="2819439"/>
        </p:xfrm>
        <a:graphic>
          <a:graphicData uri="http://schemas.openxmlformats.org/drawingml/2006/table">
            <a:tbl>
              <a:tblPr/>
              <a:tblGrid>
                <a:gridCol w="817626"/>
                <a:gridCol w="1276979"/>
                <a:gridCol w="3120390"/>
                <a:gridCol w="1276979"/>
                <a:gridCol w="1140875"/>
              </a:tblGrid>
              <a:tr h="402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素质代表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典型价值观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价值底线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适合工作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2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喜乐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爱乐意识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包容、开朗、激动、冒昧、乐观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快乐趣味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人际交往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气怒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公正意识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外向、刚强、抱怨、逆反、严肃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公正尊严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监督审计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忧愁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公平意识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缓和、奢求、执着、忧虑、内向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合理分享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绩效计算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惊怕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责任意识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完美、顿悟、淡漠、柔弱、担当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认真负责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督导提醒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恐惧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安全意识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持重、忍让、认命、保守、出离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安全稳定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安全保管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悲伤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同情意识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悲观、随缘、变通、忍耐、苦行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同情关怀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凝聚团队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  </a:t>
            </a:r>
            <a:r>
              <a:rPr lang="zh-CN" altLang="en-US" dirty="0" smtClean="0"/>
              <a:t>价值观对人际关系的作用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32</a:t>
            </a:fld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84168" y="1603708"/>
            <a:ext cx="1152128" cy="11521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236296" y="1603708"/>
            <a:ext cx="1152128" cy="11521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40152" y="3115876"/>
            <a:ext cx="1152128" cy="11521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236296" y="3115876"/>
            <a:ext cx="1152128" cy="11521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71600" y="1603708"/>
            <a:ext cx="1152128" cy="11521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63688" y="1603708"/>
            <a:ext cx="1152128" cy="11521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endCxn id="10" idx="2"/>
          </p:cNvCxnSpPr>
          <p:nvPr/>
        </p:nvCxnSpPr>
        <p:spPr>
          <a:xfrm flipH="1">
            <a:off x="1763688" y="1891740"/>
            <a:ext cx="288032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774321" y="1963748"/>
            <a:ext cx="288032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835696" y="2179772"/>
            <a:ext cx="288032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825063" y="2107764"/>
            <a:ext cx="288032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795587" y="2035756"/>
            <a:ext cx="288032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619672" y="113159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相交</a:t>
            </a:r>
            <a:endParaRPr lang="zh-CN" alt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6876256" y="113159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相切</a:t>
            </a:r>
            <a:endParaRPr lang="zh-CN" alt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6876256" y="434001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相离</a:t>
            </a:r>
            <a:endParaRPr lang="zh-CN" altLang="en-US" sz="2000" dirty="0"/>
          </a:p>
        </p:txBody>
      </p:sp>
      <p:sp>
        <p:nvSpPr>
          <p:cNvPr id="23" name="椭圆 22"/>
          <p:cNvSpPr/>
          <p:nvPr/>
        </p:nvSpPr>
        <p:spPr>
          <a:xfrm>
            <a:off x="1475656" y="3115876"/>
            <a:ext cx="1152128" cy="11521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403648" y="3043868"/>
            <a:ext cx="1296144" cy="129614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1763688" y="43719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同心</a:t>
            </a:r>
            <a:endParaRPr lang="zh-CN" altLang="en-US" sz="2000" dirty="0"/>
          </a:p>
        </p:txBody>
      </p:sp>
      <p:sp>
        <p:nvSpPr>
          <p:cNvPr id="30" name="矩形 29"/>
          <p:cNvSpPr/>
          <p:nvPr/>
        </p:nvSpPr>
        <p:spPr>
          <a:xfrm>
            <a:off x="3491880" y="2283718"/>
            <a:ext cx="19442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缘分</a:t>
            </a:r>
            <a:endParaRPr lang="zh-CN" alt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0" grpId="0"/>
      <p:bldP spid="21" grpId="0"/>
      <p:bldP spid="22" grpId="0"/>
      <p:bldP spid="23" grpId="0" animBg="1"/>
      <p:bldP spid="24" grpId="0" animBg="1"/>
      <p:bldP spid="26" grpId="0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3.8  </a:t>
            </a:r>
            <a:r>
              <a:rPr lang="zh-CN" altLang="en-US" dirty="0" smtClean="0"/>
              <a:t>情绪失控导致的问题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33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43608" y="1491629"/>
          <a:ext cx="7200800" cy="3024336"/>
        </p:xfrm>
        <a:graphic>
          <a:graphicData uri="http://schemas.openxmlformats.org/drawingml/2006/table">
            <a:tbl>
              <a:tblPr/>
              <a:tblGrid>
                <a:gridCol w="1512168"/>
                <a:gridCol w="2262876"/>
                <a:gridCol w="3425756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b="1" kern="100" dirty="0">
                          <a:latin typeface="Calibri"/>
                          <a:ea typeface="宋体"/>
                          <a:cs typeface="Times New Roman"/>
                        </a:rPr>
                        <a:t>情绪类别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b="1" kern="100">
                          <a:latin typeface="Calibri"/>
                          <a:ea typeface="宋体"/>
                          <a:cs typeface="Times New Roman"/>
                        </a:rPr>
                        <a:t>心理疾病倾向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b="1" kern="100" dirty="0">
                          <a:latin typeface="Calibri"/>
                          <a:ea typeface="宋体"/>
                          <a:cs typeface="Times New Roman"/>
                        </a:rPr>
                        <a:t>生理疾病风险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喜乐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妄想、幼稚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宋体"/>
                        </a:rPr>
                        <a:t>心脏、血管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气怒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狂躁、偏执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肝、胆、筋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忧愁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抑郁、焦虑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脾、胃、淋巴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惊怕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紧张、敏感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心包、筋膜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恐惧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恐惧、痴呆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肾、膀胱、胰脏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悲伤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悲观、堕落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9810" algn="l"/>
                        </a:tabLs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呼吸系统、皮肤、肠道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3.9  </a:t>
            </a:r>
            <a:r>
              <a:rPr lang="zh-CN" altLang="en-US" dirty="0" smtClean="0"/>
              <a:t>天赋情绪失衡导致的心理问题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34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55576" y="1168400"/>
          <a:ext cx="7848873" cy="3673920"/>
        </p:xfrm>
        <a:graphic>
          <a:graphicData uri="http://schemas.openxmlformats.org/drawingml/2006/table">
            <a:tbl>
              <a:tblPr/>
              <a:tblGrid>
                <a:gridCol w="1224136"/>
                <a:gridCol w="720080"/>
                <a:gridCol w="5904657"/>
              </a:tblGrid>
              <a:tr h="300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atin typeface="Calibri"/>
                          <a:ea typeface="宋体"/>
                          <a:cs typeface="Times New Roman"/>
                        </a:rPr>
                        <a:t>天赋与情绪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latin typeface="Calibri"/>
                          <a:ea typeface="宋体"/>
                          <a:cs typeface="Times New Roman"/>
                        </a:rPr>
                        <a:t>等级</a:t>
                      </a:r>
                      <a:endParaRPr lang="zh-CN" sz="16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latin typeface="Calibri"/>
                          <a:ea typeface="宋体"/>
                          <a:cs typeface="Times New Roman"/>
                        </a:rPr>
                        <a:t>表现及心理倾向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31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视觉＜气怒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Calibri"/>
                          <a:ea typeface="宋体"/>
                          <a:cs typeface="Times New Roman"/>
                        </a:rPr>
                        <a:t>≥</a:t>
                      </a:r>
                      <a:r>
                        <a:rPr lang="en-US" alt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看到不公正现象时，看到多，释放的少，看不开，有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自闭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</a:t>
                      </a:r>
                      <a:r>
                        <a:rPr 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；反之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直率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倾向。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意觉＜忧愁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Calibri"/>
                          <a:ea typeface="宋体"/>
                          <a:cs typeface="Times New Roman"/>
                        </a:rPr>
                        <a:t>≥</a:t>
                      </a:r>
                      <a:r>
                        <a:rPr lang="en-US" alt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遇到利弊得失，自以为不公平时，担忧多，结论少，想不开，有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抑郁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</a:t>
                      </a:r>
                      <a:r>
                        <a:rPr 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；反之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放任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倾向。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触觉＜惊怕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Calibri"/>
                          <a:ea typeface="宋体"/>
                          <a:cs typeface="Times New Roman"/>
                        </a:rPr>
                        <a:t>≥</a:t>
                      </a:r>
                      <a:r>
                        <a:rPr lang="en-US" alt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遇到突发意外时，紧张多，身体协调性不够，放不开，有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离魂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</a:t>
                      </a:r>
                      <a:r>
                        <a:rPr 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；反之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本能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倾向。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听觉＜恐惧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Calibri"/>
                          <a:ea typeface="宋体"/>
                          <a:cs typeface="Times New Roman"/>
                        </a:rPr>
                        <a:t>≥</a:t>
                      </a:r>
                      <a:r>
                        <a:rPr lang="en-US" alt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遇到不安全事项，理解偏慢，不能把握，行为保守，少进取，有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恐惧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</a:t>
                      </a:r>
                      <a:r>
                        <a:rPr 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；反之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麻痹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倾向。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口才＜喜乐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Calibri"/>
                          <a:ea typeface="宋体"/>
                          <a:cs typeface="Times New Roman"/>
                        </a:rPr>
                        <a:t>≥</a:t>
                      </a:r>
                      <a:r>
                        <a:rPr lang="en-US" alt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当心情愉快时，注意力不集中，容易走神开小差，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有失神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</a:t>
                      </a:r>
                      <a:r>
                        <a:rPr 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；反之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求助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倾向。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嗅觉＜悲伤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Calibri"/>
                          <a:ea typeface="宋体"/>
                          <a:cs typeface="Times New Roman"/>
                        </a:rPr>
                        <a:t>≥</a:t>
                      </a:r>
                      <a:r>
                        <a:rPr lang="en-US" alt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遇到事情先哭，不会想办法，容易绝望放弃，有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绝望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</a:t>
                      </a:r>
                      <a:r>
                        <a:rPr 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；反之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，有</a:t>
                      </a:r>
                      <a:r>
                        <a:rPr lang="zh-CN" sz="1600" b="1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结缘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倾向。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3.10  </a:t>
            </a:r>
            <a:r>
              <a:rPr lang="zh-CN" altLang="en-US" dirty="0" smtClean="0"/>
              <a:t>学会做情绪的主人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35</a:t>
            </a:fld>
            <a:endParaRPr lang="zh-CN" altLang="en-US"/>
          </a:p>
        </p:txBody>
      </p:sp>
      <p:pic>
        <p:nvPicPr>
          <p:cNvPr id="2050" name="Picture 2" descr="http://news.5068.com/upfiles/allimg/150604/8570_150604105341_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275606"/>
            <a:ext cx="4032448" cy="3201945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067944" y="1635646"/>
            <a:ext cx="457048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要设法控制情绪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因为</a:t>
            </a: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情绪是魔鬼</a:t>
            </a: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？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情绪跟天赋一样是人的固有智慧。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当情绪即将爆发的时候，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请</a:t>
            </a:r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冷冷的看着它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。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4008" y="3795886"/>
            <a:ext cx="33009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幽默</a:t>
            </a:r>
            <a:r>
              <a:rPr lang="en-US" altLang="zh-CN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--</a:t>
            </a:r>
            <a:r>
              <a:rPr lang="zh-CN" altLang="zh-CN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自嘲</a:t>
            </a:r>
            <a:r>
              <a:rPr lang="en-US" altLang="zh-CN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--</a:t>
            </a:r>
            <a:r>
              <a:rPr lang="zh-CN" altLang="zh-CN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赖皮</a:t>
            </a:r>
            <a:endParaRPr lang="zh-CN" altLang="zh-CN" sz="3200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7944" y="329183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三层境界：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1800" y="2643758"/>
            <a:ext cx="3888432" cy="792088"/>
          </a:xfrm>
        </p:spPr>
        <p:txBody>
          <a:bodyPr>
            <a:normAutofit/>
          </a:bodyPr>
          <a:lstStyle/>
          <a:p>
            <a:pPr algn="ctr"/>
            <a:r>
              <a:rPr lang="zh-CN" altLang="en-US" sz="4400" dirty="0" smtClean="0"/>
              <a:t>赞叹学习志愿</a:t>
            </a:r>
            <a:endParaRPr lang="zh-CN" altLang="en-US" sz="4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36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9832" y="1635646"/>
            <a:ext cx="31570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cap="all" dirty="0" smtClean="0">
                <a:solidFill>
                  <a:srgbClr val="4E3B3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THE END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哲学三大终极问题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203598"/>
            <a:ext cx="5184576" cy="12961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7200" dirty="0" smtClean="0"/>
              <a:t>——</a:t>
            </a:r>
            <a:r>
              <a:rPr lang="zh-CN" altLang="en-US" sz="7200" b="1" dirty="0" smtClean="0"/>
              <a:t>我是谁？</a:t>
            </a:r>
            <a:endParaRPr lang="en-US" altLang="zh-CN" sz="7200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9752" y="2499742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en-US" altLang="zh-CN" sz="48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48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我从哪里来？</a:t>
            </a:r>
            <a:endParaRPr lang="en-US" altLang="zh-CN" sz="4800" dirty="0" smtClean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3968" y="3435846"/>
            <a:ext cx="3744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en-US" altLang="zh-CN" sz="36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36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要到那里去？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8130" name="Picture 2" descr="C:\Users\SAMSUNG\AppData\Local\Microsoft\Windows\Temporary Internet Files\Content.IE5\MWMYHJUT\Check_mark.svg[1]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444208" y="987574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339755" y="1707655"/>
          <a:ext cx="6192681" cy="2736305"/>
        </p:xfrm>
        <a:graphic>
          <a:graphicData uri="http://schemas.openxmlformats.org/drawingml/2006/table">
            <a:tbl>
              <a:tblPr/>
              <a:tblGrid>
                <a:gridCol w="687161"/>
                <a:gridCol w="688190"/>
                <a:gridCol w="688190"/>
                <a:gridCol w="688190"/>
                <a:gridCol w="688190"/>
                <a:gridCol w="688190"/>
                <a:gridCol w="688190"/>
                <a:gridCol w="688190"/>
                <a:gridCol w="688190"/>
              </a:tblGrid>
              <a:tr h="547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器官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意识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弗洛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伊德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荣格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释迦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牟尼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人格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心态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愿望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大脑</a:t>
                      </a:r>
                    </a:p>
                  </a:txBody>
                  <a:tcPr marL="36195" marR="361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显意识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想法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自我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意识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思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自我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语言心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思愿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内心</a:t>
                      </a:r>
                    </a:p>
                  </a:txBody>
                  <a:tcPr marL="36195" marR="361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潜意识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欲望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本我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个体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潜意识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意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慧根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自性心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欲愿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神经</a:t>
                      </a:r>
                    </a:p>
                  </a:txBody>
                  <a:tcPr marL="36195" marR="361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深层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潜意识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愿望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超我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集体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潜意识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识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生命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本源心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本愿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细胞</a:t>
                      </a:r>
                    </a:p>
                  </a:txBody>
                  <a:tcPr marL="36195" marR="361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宋体"/>
                          <a:ea typeface="宋体"/>
                          <a:cs typeface="Times New Roman"/>
                        </a:rPr>
                        <a:t>/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念头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宋体"/>
                          <a:ea typeface="宋体"/>
                          <a:cs typeface="Times New Roman"/>
                        </a:rPr>
                        <a:t>/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无意识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觉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原子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宋体"/>
                          <a:ea typeface="宋体"/>
                          <a:cs typeface="Times New Roman"/>
                        </a:rPr>
                        <a:t>/</a:t>
                      </a:r>
                      <a:endParaRPr lang="zh-CN" sz="1600" kern="10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  <a:tab pos="540385" algn="l"/>
                        </a:tabLs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始愿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椭圆 10"/>
          <p:cNvSpPr/>
          <p:nvPr/>
        </p:nvSpPr>
        <p:spPr>
          <a:xfrm>
            <a:off x="2195736" y="2715766"/>
            <a:ext cx="3096344" cy="1296144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  </a:t>
            </a:r>
            <a:r>
              <a:rPr lang="zh-CN" altLang="en-US" dirty="0" smtClean="0"/>
              <a:t>心理与潜意识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5" name="图片 4" descr="http://a0.att.hudong.com/80/95/013000000919851212829535673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903" y="2859782"/>
            <a:ext cx="144016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弗洛伊德.jpg"/>
          <p:cNvPicPr/>
          <p:nvPr/>
        </p:nvPicPr>
        <p:blipFill>
          <a:blip r:embed="rId3" cstate="print"/>
          <a:srcRect t="10492" r="9319" b="4262"/>
          <a:stretch>
            <a:fillRect/>
          </a:stretch>
        </p:blipFill>
        <p:spPr>
          <a:xfrm>
            <a:off x="395536" y="987574"/>
            <a:ext cx="1412935" cy="19064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79912" y="98757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华文中宋" pitchFamily="2" charset="-122"/>
                <a:ea typeface="华文中宋" pitchFamily="2" charset="-122"/>
              </a:rPr>
              <a:t>人类生理心理对照表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3579862"/>
            <a:ext cx="400110" cy="5604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 smtClean="0"/>
              <a:t>荣格</a:t>
            </a:r>
            <a:endParaRPr lang="zh-CN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774360" y="1419622"/>
            <a:ext cx="400110" cy="10284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 smtClean="0"/>
              <a:t>弗洛伊德</a:t>
            </a:r>
            <a:endParaRPr lang="zh-CN" altLang="en-US" sz="1400" dirty="0"/>
          </a:p>
        </p:txBody>
      </p:sp>
      <p:sp>
        <p:nvSpPr>
          <p:cNvPr id="12" name="线形标注 1 11"/>
          <p:cNvSpPr/>
          <p:nvPr/>
        </p:nvSpPr>
        <p:spPr>
          <a:xfrm>
            <a:off x="7596336" y="915566"/>
            <a:ext cx="936104" cy="648072"/>
          </a:xfrm>
          <a:prstGeom prst="borderCallout1">
            <a:avLst>
              <a:gd name="adj1" fmla="val 18750"/>
              <a:gd name="adj2" fmla="val -8333"/>
              <a:gd name="adj3" fmla="val 307737"/>
              <a:gd name="adj4" fmla="val -315476"/>
            </a:avLst>
          </a:prstGeom>
          <a:solidFill>
            <a:schemeClr val="bg2">
              <a:lumMod val="9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</a:rPr>
              <a:t>心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32440" y="3147814"/>
            <a:ext cx="400110" cy="10284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 smtClean="0"/>
              <a:t>冰山以下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/>
      <p:bldP spid="9" grpId="0"/>
      <p:bldP spid="10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1.2  </a:t>
            </a:r>
            <a:r>
              <a:rPr lang="zh-CN" altLang="en-US" dirty="0" smtClean="0"/>
              <a:t>三重心灵与七种人格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29697" name="Group 1"/>
          <p:cNvGrpSpPr>
            <a:grpSpLocks/>
          </p:cNvGrpSpPr>
          <p:nvPr/>
        </p:nvGrpSpPr>
        <p:grpSpPr bwMode="auto">
          <a:xfrm>
            <a:off x="2166118" y="1275606"/>
            <a:ext cx="4993431" cy="3178089"/>
            <a:chOff x="1279" y="6322"/>
            <a:chExt cx="4955" cy="3106"/>
          </a:xfrm>
        </p:grpSpPr>
        <p:sp>
          <p:nvSpPr>
            <p:cNvPr id="29698" name="Oval 2"/>
            <p:cNvSpPr>
              <a:spLocks noChangeArrowheads="1"/>
            </p:cNvSpPr>
            <p:nvPr/>
          </p:nvSpPr>
          <p:spPr bwMode="auto">
            <a:xfrm>
              <a:off x="3219" y="7084"/>
              <a:ext cx="1075" cy="1613"/>
            </a:xfrm>
            <a:prstGeom prst="ellipse">
              <a:avLst/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699" name="Oval 3"/>
            <p:cNvSpPr>
              <a:spLocks noChangeArrowheads="1"/>
            </p:cNvSpPr>
            <p:nvPr/>
          </p:nvSpPr>
          <p:spPr bwMode="auto">
            <a:xfrm>
              <a:off x="4294" y="6322"/>
              <a:ext cx="1940" cy="3106"/>
            </a:xfrm>
            <a:prstGeom prst="ellipse">
              <a:avLst/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00" name="Oval 4"/>
            <p:cNvSpPr>
              <a:spLocks noChangeArrowheads="1"/>
            </p:cNvSpPr>
            <p:nvPr/>
          </p:nvSpPr>
          <p:spPr bwMode="auto">
            <a:xfrm>
              <a:off x="1279" y="6322"/>
              <a:ext cx="1940" cy="3106"/>
            </a:xfrm>
            <a:prstGeom prst="ellipse">
              <a:avLst/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sp>
          <p:nvSpPr>
            <p:cNvPr id="29701" name="AutoShape 5"/>
            <p:cNvSpPr>
              <a:spLocks noChangeArrowheads="1"/>
            </p:cNvSpPr>
            <p:nvPr/>
          </p:nvSpPr>
          <p:spPr bwMode="auto">
            <a:xfrm>
              <a:off x="1698" y="6859"/>
              <a:ext cx="1075" cy="50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人类人格</a:t>
              </a:r>
              <a:endParaRPr kumimoji="0" 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02" name="AutoShape 6"/>
            <p:cNvSpPr>
              <a:spLocks noChangeArrowheads="1"/>
            </p:cNvSpPr>
            <p:nvPr/>
          </p:nvSpPr>
          <p:spPr bwMode="auto">
            <a:xfrm>
              <a:off x="1698" y="7648"/>
              <a:ext cx="1075" cy="50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群体人格</a:t>
              </a:r>
              <a:endParaRPr kumimoji="0" lang="zh-CN" sz="16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03" name="AutoShape 7"/>
            <p:cNvSpPr>
              <a:spLocks noChangeArrowheads="1"/>
            </p:cNvSpPr>
            <p:nvPr/>
          </p:nvSpPr>
          <p:spPr bwMode="auto">
            <a:xfrm>
              <a:off x="1698" y="8429"/>
              <a:ext cx="1075" cy="50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自我人格</a:t>
              </a:r>
              <a:endParaRPr kumimoji="0" lang="zh-CN" sz="16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04" name="AutoShape 8"/>
            <p:cNvSpPr>
              <a:spLocks noChangeArrowheads="1"/>
            </p:cNvSpPr>
            <p:nvPr/>
          </p:nvSpPr>
          <p:spPr bwMode="auto">
            <a:xfrm>
              <a:off x="4731" y="6859"/>
              <a:ext cx="1075" cy="50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宇宙人格</a:t>
              </a:r>
              <a:endParaRPr kumimoji="0" lang="zh-CN" sz="16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05" name="AutoShape 9"/>
            <p:cNvSpPr>
              <a:spLocks noChangeArrowheads="1"/>
            </p:cNvSpPr>
            <p:nvPr/>
          </p:nvSpPr>
          <p:spPr bwMode="auto">
            <a:xfrm>
              <a:off x="4731" y="7626"/>
              <a:ext cx="1075" cy="50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原子人格</a:t>
              </a:r>
              <a:endParaRPr kumimoji="0" lang="zh-CN" sz="16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06" name="AutoShape 10"/>
            <p:cNvSpPr>
              <a:spLocks noChangeArrowheads="1"/>
            </p:cNvSpPr>
            <p:nvPr/>
          </p:nvSpPr>
          <p:spPr bwMode="auto">
            <a:xfrm>
              <a:off x="4742" y="8418"/>
              <a:ext cx="1075" cy="50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生命人格</a:t>
              </a:r>
              <a:endParaRPr kumimoji="0" lang="zh-CN" sz="16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07" name="AutoShape 11"/>
            <p:cNvSpPr>
              <a:spLocks noChangeArrowheads="1"/>
            </p:cNvSpPr>
            <p:nvPr/>
          </p:nvSpPr>
          <p:spPr bwMode="auto">
            <a:xfrm>
              <a:off x="3219" y="7604"/>
              <a:ext cx="1075" cy="505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慧根人格</a:t>
              </a:r>
              <a:endParaRPr kumimoji="0" lang="zh-CN" sz="16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29708" name="AutoShape 12"/>
            <p:cNvCxnSpPr>
              <a:cxnSpLocks noChangeShapeType="1"/>
            </p:cNvCxnSpPr>
            <p:nvPr/>
          </p:nvCxnSpPr>
          <p:spPr bwMode="auto">
            <a:xfrm flipV="1">
              <a:off x="2773" y="7906"/>
              <a:ext cx="446" cy="7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9709" name="AutoShape 13"/>
            <p:cNvCxnSpPr>
              <a:cxnSpLocks noChangeShapeType="1"/>
            </p:cNvCxnSpPr>
            <p:nvPr/>
          </p:nvCxnSpPr>
          <p:spPr bwMode="auto">
            <a:xfrm>
              <a:off x="4296" y="7870"/>
              <a:ext cx="444" cy="82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9710" name="AutoShape 14"/>
            <p:cNvCxnSpPr>
              <a:cxnSpLocks noChangeShapeType="1"/>
            </p:cNvCxnSpPr>
            <p:nvPr/>
          </p:nvCxnSpPr>
          <p:spPr bwMode="auto">
            <a:xfrm>
              <a:off x="4296" y="7870"/>
              <a:ext cx="446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9711" name="AutoShape 15"/>
            <p:cNvCxnSpPr>
              <a:cxnSpLocks noChangeShapeType="1"/>
            </p:cNvCxnSpPr>
            <p:nvPr/>
          </p:nvCxnSpPr>
          <p:spPr bwMode="auto">
            <a:xfrm flipV="1">
              <a:off x="4294" y="7107"/>
              <a:ext cx="448" cy="7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9712" name="Text Box 16"/>
            <p:cNvSpPr txBox="1">
              <a:spLocks noChangeArrowheads="1"/>
            </p:cNvSpPr>
            <p:nvPr/>
          </p:nvSpPr>
          <p:spPr bwMode="auto">
            <a:xfrm>
              <a:off x="1928" y="6451"/>
              <a:ext cx="653" cy="334"/>
            </a:xfrm>
            <a:prstGeom prst="rect">
              <a:avLst/>
            </a:prstGeom>
            <a:solidFill>
              <a:srgbClr val="D8D8D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10800" rIns="18000" bIns="108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语言心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13" name="Text Box 17"/>
            <p:cNvSpPr txBox="1">
              <a:spLocks noChangeArrowheads="1"/>
            </p:cNvSpPr>
            <p:nvPr/>
          </p:nvSpPr>
          <p:spPr bwMode="auto">
            <a:xfrm>
              <a:off x="4919" y="6451"/>
              <a:ext cx="653" cy="334"/>
            </a:xfrm>
            <a:prstGeom prst="rect">
              <a:avLst/>
            </a:prstGeom>
            <a:solidFill>
              <a:srgbClr val="D8D8D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10800" rIns="18000" bIns="108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本源心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14" name="Text Box 18"/>
            <p:cNvSpPr txBox="1">
              <a:spLocks noChangeArrowheads="1"/>
            </p:cNvSpPr>
            <p:nvPr/>
          </p:nvSpPr>
          <p:spPr bwMode="auto">
            <a:xfrm>
              <a:off x="3440" y="7249"/>
              <a:ext cx="653" cy="333"/>
            </a:xfrm>
            <a:prstGeom prst="rect">
              <a:avLst/>
            </a:prstGeom>
            <a:solidFill>
              <a:srgbClr val="D8D8D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10800" rIns="18000" bIns="108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自性心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15" name="Text Box 19"/>
            <p:cNvSpPr txBox="1">
              <a:spLocks noChangeArrowheads="1"/>
            </p:cNvSpPr>
            <p:nvPr/>
          </p:nvSpPr>
          <p:spPr bwMode="auto">
            <a:xfrm>
              <a:off x="1994" y="8959"/>
              <a:ext cx="565" cy="334"/>
            </a:xfrm>
            <a:prstGeom prst="rect">
              <a:avLst/>
            </a:prstGeom>
            <a:solidFill>
              <a:srgbClr val="D8D8D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10800" rIns="18000" bIns="108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修养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16" name="Text Box 20"/>
            <p:cNvSpPr txBox="1">
              <a:spLocks noChangeArrowheads="1"/>
            </p:cNvSpPr>
            <p:nvPr/>
          </p:nvSpPr>
          <p:spPr bwMode="auto">
            <a:xfrm>
              <a:off x="5007" y="8959"/>
              <a:ext cx="565" cy="334"/>
            </a:xfrm>
            <a:prstGeom prst="rect">
              <a:avLst/>
            </a:prstGeom>
            <a:solidFill>
              <a:srgbClr val="D8D8D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8000" tIns="10800" rIns="18000" bIns="1080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修炼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717" name="AutoShape 21"/>
            <p:cNvSpPr>
              <a:spLocks noChangeArrowheads="1"/>
            </p:cNvSpPr>
            <p:nvPr/>
          </p:nvSpPr>
          <p:spPr bwMode="auto">
            <a:xfrm>
              <a:off x="2170" y="7408"/>
              <a:ext cx="143" cy="185"/>
            </a:xfrm>
            <a:prstGeom prst="upArrow">
              <a:avLst>
                <a:gd name="adj1" fmla="val 50000"/>
                <a:gd name="adj2" fmla="val 32343"/>
              </a:avLst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sp>
          <p:nvSpPr>
            <p:cNvPr id="29718" name="AutoShape 22"/>
            <p:cNvSpPr>
              <a:spLocks noChangeArrowheads="1"/>
            </p:cNvSpPr>
            <p:nvPr/>
          </p:nvSpPr>
          <p:spPr bwMode="auto">
            <a:xfrm>
              <a:off x="2153" y="8197"/>
              <a:ext cx="143" cy="185"/>
            </a:xfrm>
            <a:prstGeom prst="upArrow">
              <a:avLst>
                <a:gd name="adj1" fmla="val 50000"/>
                <a:gd name="adj2" fmla="val 32343"/>
              </a:avLst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sp>
          <p:nvSpPr>
            <p:cNvPr id="29719" name="AutoShape 23"/>
            <p:cNvSpPr>
              <a:spLocks noChangeArrowheads="1"/>
            </p:cNvSpPr>
            <p:nvPr/>
          </p:nvSpPr>
          <p:spPr bwMode="auto">
            <a:xfrm>
              <a:off x="5183" y="7397"/>
              <a:ext cx="143" cy="185"/>
            </a:xfrm>
            <a:prstGeom prst="upArrow">
              <a:avLst>
                <a:gd name="adj1" fmla="val 50000"/>
                <a:gd name="adj2" fmla="val 32343"/>
              </a:avLst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sp>
          <p:nvSpPr>
            <p:cNvPr id="29720" name="AutoShape 24"/>
            <p:cNvSpPr>
              <a:spLocks noChangeArrowheads="1"/>
            </p:cNvSpPr>
            <p:nvPr/>
          </p:nvSpPr>
          <p:spPr bwMode="auto">
            <a:xfrm>
              <a:off x="5183" y="8175"/>
              <a:ext cx="143" cy="185"/>
            </a:xfrm>
            <a:prstGeom prst="upArrow">
              <a:avLst>
                <a:gd name="adj1" fmla="val 50000"/>
                <a:gd name="adj2" fmla="val 32343"/>
              </a:avLst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cxnSp>
          <p:nvCxnSpPr>
            <p:cNvPr id="29721" name="AutoShape 25"/>
            <p:cNvCxnSpPr>
              <a:cxnSpLocks noChangeShapeType="1"/>
            </p:cNvCxnSpPr>
            <p:nvPr/>
          </p:nvCxnSpPr>
          <p:spPr bwMode="auto">
            <a:xfrm>
              <a:off x="2773" y="7084"/>
              <a:ext cx="446" cy="8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9722" name="AutoShape 26"/>
            <p:cNvCxnSpPr>
              <a:cxnSpLocks noChangeShapeType="1"/>
            </p:cNvCxnSpPr>
            <p:nvPr/>
          </p:nvCxnSpPr>
          <p:spPr bwMode="auto">
            <a:xfrm>
              <a:off x="2773" y="7892"/>
              <a:ext cx="446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30" name="TextBox 29"/>
          <p:cNvSpPr txBox="1"/>
          <p:nvPr/>
        </p:nvSpPr>
        <p:spPr>
          <a:xfrm>
            <a:off x="1158006" y="4299942"/>
            <a:ext cx="1005403" cy="338554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你在这里</a:t>
            </a:r>
            <a:endParaRPr lang="zh-CN" altLang="en-US" sz="1600" dirty="0"/>
          </a:p>
        </p:txBody>
      </p:sp>
      <p:cxnSp>
        <p:nvCxnSpPr>
          <p:cNvPr id="32" name="直接连接符 31"/>
          <p:cNvCxnSpPr>
            <a:stCxn id="30" idx="0"/>
            <a:endCxn id="29700" idx="3"/>
          </p:cNvCxnSpPr>
          <p:nvPr/>
        </p:nvCxnSpPr>
        <p:spPr>
          <a:xfrm flipV="1">
            <a:off x="1660708" y="3988275"/>
            <a:ext cx="791720" cy="311667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152866" y="4286886"/>
            <a:ext cx="1005403" cy="338554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也在这里</a:t>
            </a:r>
            <a:endParaRPr lang="zh-CN" altLang="en-US" sz="1600" dirty="0"/>
          </a:p>
        </p:txBody>
      </p:sp>
      <p:cxnSp>
        <p:nvCxnSpPr>
          <p:cNvPr id="34" name="直接连接符 33"/>
          <p:cNvCxnSpPr>
            <a:stCxn id="33" idx="0"/>
            <a:endCxn id="29698" idx="4"/>
          </p:cNvCxnSpPr>
          <p:nvPr/>
        </p:nvCxnSpPr>
        <p:spPr>
          <a:xfrm flipV="1">
            <a:off x="4655568" y="3705729"/>
            <a:ext cx="7266" cy="581157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278686" y="4299942"/>
            <a:ext cx="1005403" cy="33855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还在这里</a:t>
            </a:r>
            <a:endParaRPr lang="zh-CN" altLang="en-US" sz="1600" dirty="0"/>
          </a:p>
        </p:txBody>
      </p:sp>
      <p:cxnSp>
        <p:nvCxnSpPr>
          <p:cNvPr id="38" name="直接连接符 37"/>
          <p:cNvCxnSpPr>
            <a:stCxn id="37" idx="0"/>
            <a:endCxn id="29699" idx="5"/>
          </p:cNvCxnSpPr>
          <p:nvPr/>
        </p:nvCxnSpPr>
        <p:spPr>
          <a:xfrm flipH="1" flipV="1">
            <a:off x="6873239" y="3988275"/>
            <a:ext cx="908149" cy="311667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93295" y="1419622"/>
            <a:ext cx="654368" cy="2088232"/>
          </a:xfrm>
          <a:prstGeom prst="verticalScroll">
            <a:avLst/>
          </a:prstGeom>
          <a:solidFill>
            <a:srgbClr val="C00000"/>
          </a:solidFill>
        </p:spPr>
        <p:txBody>
          <a:bodyPr vert="eaVert" wrap="none" rtlCol="0">
            <a:no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我无处不在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662048" y="1419622"/>
            <a:ext cx="654368" cy="2088232"/>
          </a:xfrm>
          <a:prstGeom prst="verticalScroll">
            <a:avLst/>
          </a:prstGeom>
          <a:solidFill>
            <a:srgbClr val="C00000"/>
          </a:solidFill>
        </p:spPr>
        <p:txBody>
          <a:bodyPr vert="eaVert" wrap="none" rtlCol="0">
            <a:no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在遍一切处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7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imgsrc.baidu.com/forum/w%3D580/sign=5797fb35cb177f3e1034fc0540ce3bb9/9a333901213fb80efdb3085434d12f2eb838942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31989" y="1275606"/>
            <a:ext cx="2376264" cy="2207919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1.3  </a:t>
            </a:r>
            <a:r>
              <a:rPr lang="zh-CN" altLang="en-US" dirty="0" smtClean="0"/>
              <a:t>自我认知的传统理论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576" y="3651870"/>
            <a:ext cx="77048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/>
              <a:t>《霍兰德</a:t>
            </a:r>
            <a:r>
              <a:rPr lang="en-US" altLang="zh-CN" sz="1600" dirty="0" smtClean="0"/>
              <a:t>SDS</a:t>
            </a:r>
            <a:r>
              <a:rPr lang="zh-CN" altLang="zh-CN" sz="1600" dirty="0" smtClean="0"/>
              <a:t>职业兴趣测试》</a:t>
            </a:r>
            <a:r>
              <a:rPr lang="en-US" altLang="zh-CN" sz="1600" dirty="0" smtClean="0"/>
              <a:t>    </a:t>
            </a:r>
            <a:r>
              <a:rPr lang="zh-CN" altLang="zh-CN" sz="1600" dirty="0" smtClean="0"/>
              <a:t>《</a:t>
            </a:r>
            <a:r>
              <a:rPr lang="en-US" altLang="zh-CN" sz="1600" dirty="0" smtClean="0"/>
              <a:t>MBTI</a:t>
            </a:r>
            <a:r>
              <a:rPr lang="zh-CN" altLang="zh-CN" sz="1600" dirty="0" smtClean="0"/>
              <a:t>职业性格测试》</a:t>
            </a:r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《职业锚定位测评》</a:t>
            </a:r>
            <a:endParaRPr lang="zh-CN" altLang="en-US" sz="1600" dirty="0"/>
          </a:p>
        </p:txBody>
      </p:sp>
      <p:pic>
        <p:nvPicPr>
          <p:cNvPr id="28674" name="Picture 2" descr="http://test.askform.cn/Quiz/images/huoland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BFF"/>
              </a:clrFrom>
              <a:clrTo>
                <a:srgbClr val="FEFBFF">
                  <a:alpha val="0"/>
                </a:srgbClr>
              </a:clrTo>
            </a:clrChange>
          </a:blip>
          <a:srcRect l="6631" r="4949"/>
          <a:stretch>
            <a:fillRect/>
          </a:stretch>
        </p:blipFill>
        <p:spPr bwMode="auto">
          <a:xfrm>
            <a:off x="683568" y="1315620"/>
            <a:ext cx="2880320" cy="2095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8678" name="Picture 6" descr="http://i.hrbangbang.com/img/20150421212622189_417x2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315620"/>
            <a:ext cx="2520280" cy="21489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83568" y="4299942"/>
            <a:ext cx="7848872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存在问题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：逻辑性不够、分类简单、没有跟身体对应。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1.4  </a:t>
            </a:r>
            <a:r>
              <a:rPr lang="zh-CN" altLang="en-US" dirty="0" smtClean="0"/>
              <a:t>记忆是思维的本底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339752" y="1419623"/>
            <a:ext cx="2232248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表达、满足愿望</a:t>
            </a:r>
            <a:endParaRPr lang="zh-CN" altLang="en-US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339752" y="2067694"/>
            <a:ext cx="2232248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79955"/>
              <a:satOff val="15216"/>
              <a:lumOff val="-2811"/>
              <a:alphaOff val="0"/>
            </a:schemeClr>
          </a:fillRef>
          <a:effectRef idx="0">
            <a:schemeClr val="accent5">
              <a:hueOff val="-279955"/>
              <a:satOff val="15216"/>
              <a:lumOff val="-281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捕获、反馈信息</a:t>
            </a:r>
            <a:endParaRPr lang="zh-CN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339752" y="2715766"/>
            <a:ext cx="2232248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59909"/>
              <a:satOff val="30431"/>
              <a:lumOff val="-5621"/>
              <a:alphaOff val="0"/>
            </a:schemeClr>
          </a:fillRef>
          <a:effectRef idx="0">
            <a:schemeClr val="accent5">
              <a:hueOff val="-559909"/>
              <a:satOff val="30431"/>
              <a:lumOff val="-56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存取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编译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、对比</a:t>
            </a:r>
            <a:endParaRPr lang="zh-CN" altLang="en-US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339752" y="3363838"/>
            <a:ext cx="2232248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0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记忆</a:t>
            </a:r>
            <a:r>
              <a:rPr lang="en-US" altLang="zh-CN" sz="2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 sz="2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信息</a:t>
            </a:r>
            <a:r>
              <a:rPr lang="en-US" altLang="zh-CN" sz="2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2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能量</a:t>
            </a:r>
            <a:endParaRPr lang="zh-CN" altLang="en-US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115616" y="1419623"/>
            <a:ext cx="1133197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行为</a:t>
            </a:r>
            <a:endParaRPr lang="zh-CN" altLang="en-US" sz="2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1115616" y="2067694"/>
            <a:ext cx="1133197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79955"/>
              <a:satOff val="15216"/>
              <a:lumOff val="-2811"/>
              <a:alphaOff val="0"/>
            </a:schemeClr>
          </a:fillRef>
          <a:effectRef idx="0">
            <a:schemeClr val="accent5">
              <a:hueOff val="-279955"/>
              <a:satOff val="15216"/>
              <a:lumOff val="-281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能力</a:t>
            </a:r>
            <a:endParaRPr lang="zh-CN" altLang="en-US" sz="2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115616" y="2715766"/>
            <a:ext cx="1133197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59909"/>
              <a:satOff val="30431"/>
              <a:lumOff val="-5621"/>
              <a:alphaOff val="0"/>
            </a:schemeClr>
          </a:fillRef>
          <a:effectRef idx="0">
            <a:schemeClr val="accent5">
              <a:hueOff val="-559909"/>
              <a:satOff val="30431"/>
              <a:lumOff val="-56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思维</a:t>
            </a:r>
            <a:endParaRPr lang="zh-CN" altLang="en-US" sz="2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1115616" y="3363838"/>
            <a:ext cx="1133197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0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记忆</a:t>
            </a:r>
            <a:endParaRPr lang="zh-CN" altLang="en-US" sz="2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59632" y="4299942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——</a:t>
            </a:r>
            <a:r>
              <a:rPr lang="zh-CN" altLang="zh-CN" dirty="0" smtClean="0"/>
              <a:t>不在于你经历了什么，而在于你记住了什么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29" name="任意多边形 28"/>
          <p:cNvSpPr/>
          <p:nvPr/>
        </p:nvSpPr>
        <p:spPr>
          <a:xfrm>
            <a:off x="4644008" y="1419623"/>
            <a:ext cx="3384376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不看你怎么说，而看你怎么做</a:t>
            </a:r>
            <a:endParaRPr lang="zh-CN" altLang="en-US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644008" y="2067694"/>
            <a:ext cx="3384376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79955"/>
              <a:satOff val="15216"/>
              <a:lumOff val="-2811"/>
              <a:alphaOff val="0"/>
            </a:schemeClr>
          </a:fillRef>
          <a:effectRef idx="0">
            <a:schemeClr val="accent5">
              <a:hueOff val="-279955"/>
              <a:satOff val="15216"/>
              <a:lumOff val="-281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停不下来的是什么？</a:t>
            </a:r>
            <a:endParaRPr lang="zh-CN" altLang="en-US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4644008" y="2715766"/>
            <a:ext cx="3384376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59909"/>
              <a:satOff val="30431"/>
              <a:lumOff val="-5621"/>
              <a:alphaOff val="0"/>
            </a:schemeClr>
          </a:fillRef>
          <a:effectRef idx="0">
            <a:schemeClr val="accent5">
              <a:hueOff val="-559909"/>
              <a:satOff val="30431"/>
              <a:lumOff val="-562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你用什么在思考？</a:t>
            </a:r>
            <a:endParaRPr lang="zh-CN" altLang="en-US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644008" y="3363838"/>
            <a:ext cx="3384376" cy="609188"/>
          </a:xfrm>
          <a:custGeom>
            <a:avLst/>
            <a:gdLst>
              <a:gd name="connsiteX0" fmla="*/ 0 w 2899251"/>
              <a:gd name="connsiteY0" fmla="*/ 68120 h 681195"/>
              <a:gd name="connsiteX1" fmla="*/ 19952 w 2899251"/>
              <a:gd name="connsiteY1" fmla="*/ 19952 h 681195"/>
              <a:gd name="connsiteX2" fmla="*/ 68120 w 2899251"/>
              <a:gd name="connsiteY2" fmla="*/ 0 h 681195"/>
              <a:gd name="connsiteX3" fmla="*/ 2831131 w 2899251"/>
              <a:gd name="connsiteY3" fmla="*/ 0 h 681195"/>
              <a:gd name="connsiteX4" fmla="*/ 2879299 w 2899251"/>
              <a:gd name="connsiteY4" fmla="*/ 19952 h 681195"/>
              <a:gd name="connsiteX5" fmla="*/ 2899251 w 2899251"/>
              <a:gd name="connsiteY5" fmla="*/ 68120 h 681195"/>
              <a:gd name="connsiteX6" fmla="*/ 2899251 w 2899251"/>
              <a:gd name="connsiteY6" fmla="*/ 613075 h 681195"/>
              <a:gd name="connsiteX7" fmla="*/ 2879299 w 2899251"/>
              <a:gd name="connsiteY7" fmla="*/ 661243 h 681195"/>
              <a:gd name="connsiteX8" fmla="*/ 2831131 w 2899251"/>
              <a:gd name="connsiteY8" fmla="*/ 681195 h 681195"/>
              <a:gd name="connsiteX9" fmla="*/ 68120 w 2899251"/>
              <a:gd name="connsiteY9" fmla="*/ 681195 h 681195"/>
              <a:gd name="connsiteX10" fmla="*/ 19952 w 2899251"/>
              <a:gd name="connsiteY10" fmla="*/ 661243 h 681195"/>
              <a:gd name="connsiteX11" fmla="*/ 0 w 2899251"/>
              <a:gd name="connsiteY11" fmla="*/ 613075 h 681195"/>
              <a:gd name="connsiteX12" fmla="*/ 0 w 2899251"/>
              <a:gd name="connsiteY12" fmla="*/ 68120 h 6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251" h="681195">
                <a:moveTo>
                  <a:pt x="0" y="68120"/>
                </a:moveTo>
                <a:cubicBezTo>
                  <a:pt x="0" y="50053"/>
                  <a:pt x="7177" y="32727"/>
                  <a:pt x="19952" y="19952"/>
                </a:cubicBezTo>
                <a:cubicBezTo>
                  <a:pt x="32727" y="7177"/>
                  <a:pt x="50054" y="0"/>
                  <a:pt x="68120" y="0"/>
                </a:cubicBezTo>
                <a:lnTo>
                  <a:pt x="2831131" y="0"/>
                </a:lnTo>
                <a:cubicBezTo>
                  <a:pt x="2849198" y="0"/>
                  <a:pt x="2866524" y="7177"/>
                  <a:pt x="2879299" y="19952"/>
                </a:cubicBezTo>
                <a:cubicBezTo>
                  <a:pt x="2892074" y="32727"/>
                  <a:pt x="2899251" y="50054"/>
                  <a:pt x="2899251" y="68120"/>
                </a:cubicBezTo>
                <a:lnTo>
                  <a:pt x="2899251" y="613075"/>
                </a:lnTo>
                <a:cubicBezTo>
                  <a:pt x="2899251" y="631142"/>
                  <a:pt x="2892074" y="648468"/>
                  <a:pt x="2879299" y="661243"/>
                </a:cubicBezTo>
                <a:cubicBezTo>
                  <a:pt x="2866524" y="674018"/>
                  <a:pt x="2849197" y="681195"/>
                  <a:pt x="2831131" y="681195"/>
                </a:cubicBezTo>
                <a:lnTo>
                  <a:pt x="68120" y="681195"/>
                </a:lnTo>
                <a:cubicBezTo>
                  <a:pt x="50053" y="681195"/>
                  <a:pt x="32727" y="674018"/>
                  <a:pt x="19952" y="661243"/>
                </a:cubicBezTo>
                <a:cubicBezTo>
                  <a:pt x="7177" y="648468"/>
                  <a:pt x="0" y="631141"/>
                  <a:pt x="0" y="613075"/>
                </a:cubicBezTo>
                <a:lnTo>
                  <a:pt x="0" y="6812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0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36000" rIns="36000" bIns="36000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伤口为什么会自己愈合？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左弧形箭头 17"/>
          <p:cNvSpPr/>
          <p:nvPr/>
        </p:nvSpPr>
        <p:spPr>
          <a:xfrm>
            <a:off x="683568" y="3075806"/>
            <a:ext cx="360040" cy="57606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左弧形箭头 18"/>
          <p:cNvSpPr/>
          <p:nvPr/>
        </p:nvSpPr>
        <p:spPr>
          <a:xfrm flipH="1" flipV="1">
            <a:off x="8100392" y="1995686"/>
            <a:ext cx="360040" cy="1080120"/>
          </a:xfrm>
          <a:prstGeom prst="curvedRightArrow">
            <a:avLst>
              <a:gd name="adj1" fmla="val 25000"/>
              <a:gd name="adj2" fmla="val 7083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2" grpId="0" animBg="1"/>
      <p:bldP spid="23" grpId="0" animBg="1"/>
      <p:bldP spid="24" grpId="0" animBg="1"/>
      <p:bldP spid="25" grpId="0" animBg="1"/>
      <p:bldP spid="28" grpId="0"/>
      <p:bldP spid="29" grpId="0" animBg="1"/>
      <p:bldP spid="30" grpId="0" animBg="1"/>
      <p:bldP spid="31" grpId="0" animBg="1"/>
      <p:bldP spid="32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1.5  </a:t>
            </a:r>
            <a:r>
              <a:rPr lang="zh-CN" altLang="en-US" dirty="0" smtClean="0"/>
              <a:t>婴儿期记忆构成潜意识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9</a:t>
            </a:fld>
            <a:endParaRPr lang="zh-CN" altLang="en-US"/>
          </a:p>
        </p:txBody>
      </p:sp>
      <p:pic>
        <p:nvPicPr>
          <p:cNvPr id="5" name="Picture 3" descr="http://imgs.mama.cn/attachment/pic/all/20121012/1350054220_926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5554"/>
            <a:ext cx="3625478" cy="2269291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572000" y="1333673"/>
            <a:ext cx="388843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婴儿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都是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以</a:t>
            </a:r>
            <a:r>
              <a:rPr lang="zh-CN" altLang="zh-CN" sz="1600" dirty="0">
                <a:latin typeface="宋体" pitchFamily="2" charset="-122"/>
                <a:ea typeface="宋体" pitchFamily="2" charset="-122"/>
              </a:rPr>
              <a:t>形象概念的方式存储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信息。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比如看到汽车，孩子的眼中是一幅画，大人的眼中或许只抽象为两个字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“汽车”。</a:t>
            </a:r>
            <a:endParaRPr lang="en-US" altLang="zh-CN" sz="1600" dirty="0">
              <a:latin typeface="宋体" pitchFamily="2" charset="-122"/>
              <a:ea typeface="宋体" pitchFamily="2" charset="-122"/>
            </a:endParaRPr>
          </a:p>
          <a:p>
            <a:pPr lvl="0">
              <a:spcBef>
                <a:spcPts val="600"/>
              </a:spcBef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三</a:t>
            </a:r>
            <a:r>
              <a:rPr lang="zh-CN" altLang="en-US" sz="1600" dirty="0">
                <a:latin typeface="宋体" pitchFamily="2" charset="-122"/>
                <a:ea typeface="宋体" pitchFamily="2" charset="-122"/>
              </a:rPr>
              <a:t>岁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前捕获了太多的“画面”，这些超大像素的画面占用了储存空间，到三岁后开始逐步删除或压缩，以后更多是以抽象方式进行记忆。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lvl="0">
              <a:spcBef>
                <a:spcPts val="600"/>
              </a:spcBef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三岁前的记忆具有隐性的、碎片化的、真切的属性，符合潜意识的特点。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27584" y="4155926"/>
            <a:ext cx="7704856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1950"/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所有记忆都是六觉捕获信息并加以储存的结果，三岁前的记忆也不例外。记忆中运用的六觉与相应产生的情绪，一起构成了潜意识的模式。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1204</TotalTime>
  <Words>2853</Words>
  <Application>Microsoft Office PowerPoint</Application>
  <PresentationFormat>全屏显示(16:9)</PresentationFormat>
  <Paragraphs>518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跋涉</vt:lpstr>
      <vt:lpstr>认识自我 把握人生</vt:lpstr>
      <vt:lpstr>目 录</vt:lpstr>
      <vt:lpstr>人格与潜意识</vt:lpstr>
      <vt:lpstr>哲学三大终极问题</vt:lpstr>
      <vt:lpstr>1.1  心理与潜意识</vt:lpstr>
      <vt:lpstr>1.2  三重心灵与七种人格</vt:lpstr>
      <vt:lpstr>1.3  自我认知的传统理论</vt:lpstr>
      <vt:lpstr>1.4  记忆是思维的本底</vt:lpstr>
      <vt:lpstr>1.5  婴儿期记忆构成潜意识</vt:lpstr>
      <vt:lpstr>1.6  婴儿期记忆决定天赋个性特质</vt:lpstr>
      <vt:lpstr>1.7  基于婴儿期记忆的天赋测评模型</vt:lpstr>
      <vt:lpstr>1.8  课堂练习：回忆自己三岁前的事</vt:lpstr>
      <vt:lpstr>1.9  家庭作业（1）：填表《我的三岁前记忆》</vt:lpstr>
      <vt:lpstr>1.9  家庭作业（2）：天赋个性自我测评</vt:lpstr>
      <vt:lpstr>天赋与事业倾向</vt:lpstr>
      <vt:lpstr>2.1  天赋的概念与内涵</vt:lpstr>
      <vt:lpstr>2.2  天赋的构成</vt:lpstr>
      <vt:lpstr>2.3  天赋的分类与层级</vt:lpstr>
      <vt:lpstr>2.4  天生我材必有用</vt:lpstr>
      <vt:lpstr>2.5  不同天赋的事业境界</vt:lpstr>
      <vt:lpstr>课堂练习：用心倾听《二泉映月》</vt:lpstr>
      <vt:lpstr>2.6  现实与梦想</vt:lpstr>
      <vt:lpstr>2.7  不同天赋的学习方法</vt:lpstr>
      <vt:lpstr>2.8  不同个性的引导方法</vt:lpstr>
      <vt:lpstr>性格与人际关系</vt:lpstr>
      <vt:lpstr>3.1  情绪的定义</vt:lpstr>
      <vt:lpstr>3.2  情绪的模式</vt:lpstr>
      <vt:lpstr>3.3  情绪的启动与退出</vt:lpstr>
      <vt:lpstr>3.4  价值观的形成原因</vt:lpstr>
      <vt:lpstr>3.5  不同天赋表现的价值观</vt:lpstr>
      <vt:lpstr>3.6  不同性格表现的价值观</vt:lpstr>
      <vt:lpstr>3.7  价值观对人际关系的作用</vt:lpstr>
      <vt:lpstr>3.8  情绪失控导致的问题</vt:lpstr>
      <vt:lpstr>3.9  天赋情绪失衡导致的心理问题</vt:lpstr>
      <vt:lpstr>3.10  学会做情绪的主人</vt:lpstr>
      <vt:lpstr>赞叹学习志愿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认识自我 把握人生</dc:title>
  <dc:creator>SAMSUNG</dc:creator>
  <cp:lastModifiedBy>SAMSUNG</cp:lastModifiedBy>
  <cp:revision>65</cp:revision>
  <dcterms:created xsi:type="dcterms:W3CDTF">2016-10-29T01:27:53Z</dcterms:created>
  <dcterms:modified xsi:type="dcterms:W3CDTF">2016-11-08T03:02:39Z</dcterms:modified>
</cp:coreProperties>
</file>